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304" r:id="rId2"/>
    <p:sldId id="279" r:id="rId3"/>
    <p:sldId id="352" r:id="rId4"/>
    <p:sldId id="277" r:id="rId5"/>
    <p:sldId id="311" r:id="rId6"/>
    <p:sldId id="293" r:id="rId7"/>
    <p:sldId id="297" r:id="rId8"/>
    <p:sldId id="298" r:id="rId9"/>
    <p:sldId id="356" r:id="rId10"/>
    <p:sldId id="274" r:id="rId11"/>
    <p:sldId id="269" r:id="rId12"/>
    <p:sldId id="359" r:id="rId13"/>
    <p:sldId id="354" r:id="rId14"/>
    <p:sldId id="258" r:id="rId15"/>
    <p:sldId id="360" r:id="rId16"/>
    <p:sldId id="305" r:id="rId17"/>
    <p:sldId id="303" r:id="rId18"/>
    <p:sldId id="280" r:id="rId19"/>
    <p:sldId id="289" r:id="rId20"/>
    <p:sldId id="281" r:id="rId21"/>
    <p:sldId id="333" r:id="rId22"/>
    <p:sldId id="334" r:id="rId23"/>
    <p:sldId id="344" r:id="rId24"/>
    <p:sldId id="357" r:id="rId25"/>
    <p:sldId id="308" r:id="rId26"/>
    <p:sldId id="340" r:id="rId27"/>
    <p:sldId id="341" r:id="rId28"/>
    <p:sldId id="342" r:id="rId29"/>
    <p:sldId id="343" r:id="rId30"/>
    <p:sldId id="347" r:id="rId31"/>
    <p:sldId id="348" r:id="rId32"/>
    <p:sldId id="349" r:id="rId33"/>
    <p:sldId id="350" r:id="rId34"/>
    <p:sldId id="256" r:id="rId35"/>
    <p:sldId id="345" r:id="rId36"/>
    <p:sldId id="312" r:id="rId37"/>
    <p:sldId id="320" r:id="rId38"/>
    <p:sldId id="319" r:id="rId39"/>
    <p:sldId id="327" r:id="rId40"/>
    <p:sldId id="324" r:id="rId41"/>
    <p:sldId id="302" r:id="rId42"/>
    <p:sldId id="321" r:id="rId43"/>
    <p:sldId id="323" r:id="rId44"/>
    <p:sldId id="322" r:id="rId45"/>
    <p:sldId id="307" r:id="rId46"/>
    <p:sldId id="358" r:id="rId47"/>
    <p:sldId id="313" r:id="rId48"/>
    <p:sldId id="316" r:id="rId49"/>
    <p:sldId id="315" r:id="rId50"/>
    <p:sldId id="314" r:id="rId51"/>
    <p:sldId id="336" r:id="rId52"/>
    <p:sldId id="309" r:id="rId53"/>
    <p:sldId id="351" r:id="rId54"/>
    <p:sldId id="283" r:id="rId55"/>
    <p:sldId id="276" r:id="rId56"/>
    <p:sldId id="296" r:id="rId57"/>
    <p:sldId id="273" r:id="rId58"/>
    <p:sldId id="295" r:id="rId59"/>
    <p:sldId id="272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02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4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interSettings" Target="printerSettings/printerSettings1.bin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notesMaster" Target="notesMasters/notesMaster1.xml"/><Relationship Id="rId62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C0E6F-7663-E545-8DBF-E6211CF32372}" type="datetimeFigureOut">
              <a:rPr lang="en-US" smtClean="0"/>
              <a:t>11/9/15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8AA917-F5E2-3E48-B878-B1E33D8C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58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C047B-6FD2-A74B-AA96-4055A18F6967}" type="datetimeFigureOut">
              <a:rPr lang="en-US" smtClean="0"/>
              <a:t>11/9/15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5FBBB-C263-614C-8131-FAAE25CD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36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5FBBB-C263-614C-8131-FAAE25CD0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30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385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185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08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313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295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4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556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65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4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48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6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E7218-C304-5F4F-BB9D-C360CF8F9CDF}" type="datetimeFigureOut">
              <a:rPr lang="en-US" smtClean="0"/>
              <a:t>11/9/15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D28CA-AB00-074F-B7EB-9B0005E7E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7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40000" y="84872"/>
            <a:ext cx="44328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FF"/>
                </a:solidFill>
              </a:rPr>
              <a:t>Spectrometers for Multi-</a:t>
            </a:r>
            <a:r>
              <a:rPr lang="en-US" sz="2800" dirty="0" err="1" smtClean="0">
                <a:solidFill>
                  <a:srgbClr val="0000FF"/>
                </a:solidFill>
              </a:rPr>
              <a:t>TeV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</a:p>
          <a:p>
            <a:pPr algn="ctr"/>
            <a:r>
              <a:rPr lang="en-US" sz="2800" dirty="0" smtClean="0">
                <a:solidFill>
                  <a:srgbClr val="0000FF"/>
                </a:solidFill>
              </a:rPr>
              <a:t>Forward Particles at the LHC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30019" y="1087895"/>
            <a:ext cx="2592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Michael Albrow, Fermilab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1563" y="1688041"/>
            <a:ext cx="8463675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Introduction: </a:t>
            </a:r>
            <a:r>
              <a:rPr lang="en-US" sz="2000" b="1" dirty="0" smtClean="0">
                <a:solidFill>
                  <a:srgbClr val="FF0000"/>
                </a:solidFill>
                <a:latin typeface="Apple Chancery"/>
                <a:cs typeface="Apple Chancery"/>
              </a:rPr>
              <a:t>Terra Incognita! </a:t>
            </a:r>
            <a:r>
              <a:rPr lang="en-US" sz="2000" dirty="0" smtClean="0"/>
              <a:t>Strong Interactions and cosmic ray showers</a:t>
            </a:r>
          </a:p>
          <a:p>
            <a:endParaRPr lang="en-US" sz="2000" dirty="0"/>
          </a:p>
          <a:p>
            <a:r>
              <a:rPr lang="en-US" sz="2000" dirty="0" smtClean="0"/>
              <a:t>Some physics topics: single- and two- particle inclusive and full event structures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TeV</a:t>
            </a:r>
            <a:r>
              <a:rPr lang="en-US" sz="2000" dirty="0" smtClean="0"/>
              <a:t> particles through 30 Tm spectrometer magnets, special vacuum chamber</a:t>
            </a:r>
          </a:p>
          <a:p>
            <a:endParaRPr lang="en-US" sz="2000" dirty="0"/>
          </a:p>
          <a:p>
            <a:r>
              <a:rPr lang="en-US" sz="2000" dirty="0" smtClean="0"/>
              <a:t>Tracking, </a:t>
            </a:r>
            <a:r>
              <a:rPr lang="en-US" sz="2000" dirty="0" err="1" smtClean="0"/>
              <a:t>Calorimetry</a:t>
            </a:r>
            <a:r>
              <a:rPr lang="en-US" sz="2000" dirty="0" smtClean="0"/>
              <a:t> and </a:t>
            </a:r>
            <a:r>
              <a:rPr lang="en-US" sz="2000" dirty="0" err="1" smtClean="0"/>
              <a:t>Muons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Hadron identification : π, K, p with transition radiation detectors</a:t>
            </a:r>
          </a:p>
          <a:p>
            <a:endParaRPr lang="en-US" sz="2000" dirty="0"/>
          </a:p>
          <a:p>
            <a:r>
              <a:rPr lang="en-US" sz="2000" dirty="0" smtClean="0"/>
              <a:t>Extending </a:t>
            </a:r>
            <a:r>
              <a:rPr lang="en-US" sz="2000" dirty="0" err="1" smtClean="0"/>
              <a:t>x</a:t>
            </a:r>
            <a:r>
              <a:rPr lang="en-US" sz="2000" baseline="-25000" dirty="0" err="1" smtClean="0"/>
              <a:t>F</a:t>
            </a:r>
            <a:r>
              <a:rPr lang="en-US" sz="2000" dirty="0" smtClean="0"/>
              <a:t> coverage with bent crystal channeling</a:t>
            </a:r>
          </a:p>
          <a:p>
            <a:endParaRPr lang="en-US" sz="2000" dirty="0"/>
          </a:p>
          <a:p>
            <a:r>
              <a:rPr lang="en-US" sz="2000" dirty="0" smtClean="0"/>
              <a:t>What’s next? A new collaboration or extensions of ALICE and </a:t>
            </a:r>
            <a:r>
              <a:rPr lang="en-US" sz="2000" dirty="0" err="1" smtClean="0"/>
              <a:t>LHCb</a:t>
            </a:r>
            <a:r>
              <a:rPr lang="en-US" sz="2000" dirty="0" smtClean="0"/>
              <a:t>?</a:t>
            </a:r>
          </a:p>
          <a:p>
            <a:endParaRPr lang="en-US" sz="2000" dirty="0"/>
          </a:p>
          <a:p>
            <a:pPr marL="342900" indent="-342900">
              <a:buFont typeface="Wingdings" charset="0"/>
              <a:buChar char="à"/>
            </a:pPr>
            <a:r>
              <a:rPr lang="en-US" sz="2000" dirty="0" smtClean="0">
                <a:sym typeface="Wingdings"/>
              </a:rPr>
              <a:t>Had a 2-day meeting at CERN Oct 1</a:t>
            </a:r>
            <a:r>
              <a:rPr lang="en-US" sz="2000" baseline="30000" dirty="0" smtClean="0">
                <a:sym typeface="Wingdings"/>
              </a:rPr>
              <a:t>st</a:t>
            </a:r>
            <a:r>
              <a:rPr lang="en-US" sz="2000" dirty="0" smtClean="0">
                <a:sym typeface="Wingdings"/>
              </a:rPr>
              <a:t> &amp; 2</a:t>
            </a:r>
            <a:r>
              <a:rPr lang="en-US" sz="2000" baseline="30000" dirty="0" smtClean="0">
                <a:sym typeface="Wingdings"/>
              </a:rPr>
              <a:t>nd</a:t>
            </a:r>
            <a:r>
              <a:rPr lang="en-US" sz="2000" dirty="0" smtClean="0">
                <a:sym typeface="Wingdings"/>
              </a:rPr>
              <a:t> to discuss this (~ 30 participants)</a:t>
            </a:r>
          </a:p>
          <a:p>
            <a:r>
              <a:rPr lang="en-US" sz="2000" dirty="0">
                <a:sym typeface="Wingdings"/>
              </a:rPr>
              <a:t> </a:t>
            </a:r>
            <a:r>
              <a:rPr lang="en-US" sz="2000" dirty="0" smtClean="0">
                <a:sym typeface="Wingdings"/>
              </a:rPr>
              <a:t>                             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Thanks to participants and their slides</a:t>
            </a:r>
            <a:endParaRPr lang="en-US" sz="2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7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mentum_at_IP(positives)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898" y="122397"/>
            <a:ext cx="4562628" cy="3350589"/>
          </a:xfrm>
          <a:prstGeom prst="rect">
            <a:avLst/>
          </a:prstGeom>
        </p:spPr>
      </p:pic>
      <p:pic>
        <p:nvPicPr>
          <p:cNvPr id="3" name="Picture 2" descr="Momentum_at_IP(negatives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898" y="3472986"/>
            <a:ext cx="4623434" cy="33850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032394"/>
            <a:ext cx="4099462" cy="5632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Spectra generated by /DPMJET-MARS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With 10</a:t>
            </a:r>
            <a:r>
              <a:rPr lang="en-US" baseline="30000" dirty="0" smtClean="0">
                <a:solidFill>
                  <a:srgbClr val="0000FF"/>
                </a:solidFill>
              </a:rPr>
              <a:t>6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pp</a:t>
            </a:r>
            <a:r>
              <a:rPr lang="en-US" dirty="0" smtClean="0">
                <a:solidFill>
                  <a:srgbClr val="0000FF"/>
                </a:solidFill>
              </a:rPr>
              <a:t> events, √s = 13 </a:t>
            </a:r>
            <a:r>
              <a:rPr lang="en-US" dirty="0" err="1" smtClean="0">
                <a:solidFill>
                  <a:srgbClr val="0000FF"/>
                </a:solidFill>
              </a:rPr>
              <a:t>TeV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(</a:t>
            </a:r>
            <a:r>
              <a:rPr lang="en-US" dirty="0" err="1" smtClean="0"/>
              <a:t>N.Mokhov</a:t>
            </a:r>
            <a:r>
              <a:rPr lang="en-US" dirty="0" smtClean="0"/>
              <a:t> and </a:t>
            </a:r>
            <a:r>
              <a:rPr lang="en-US" dirty="0" err="1" smtClean="0"/>
              <a:t>O.Fornieri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In 1 second, with 2808 bunches,</a:t>
            </a:r>
          </a:p>
          <a:p>
            <a:r>
              <a:rPr lang="en-US" dirty="0" smtClean="0"/>
              <a:t>Have 30 x 10</a:t>
            </a:r>
            <a:r>
              <a:rPr lang="en-US" baseline="30000" dirty="0" smtClean="0"/>
              <a:t>6</a:t>
            </a:r>
            <a:r>
              <a:rPr lang="en-US" dirty="0" smtClean="0"/>
              <a:t> bunch crossings and</a:t>
            </a:r>
          </a:p>
          <a:p>
            <a:r>
              <a:rPr lang="en-US" dirty="0" smtClean="0"/>
              <a:t>30 </a:t>
            </a:r>
            <a:r>
              <a:rPr lang="en-US" dirty="0"/>
              <a:t>x 10</a:t>
            </a:r>
            <a:r>
              <a:rPr lang="en-US" baseline="30000" dirty="0"/>
              <a:t>6</a:t>
            </a:r>
            <a:r>
              <a:rPr lang="en-US" dirty="0"/>
              <a:t> </a:t>
            </a:r>
            <a:r>
              <a:rPr lang="en-US" dirty="0" smtClean="0"/>
              <a:t>x μ(= interactions/X) events. 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Notes:</a:t>
            </a:r>
            <a:endParaRPr lang="en-US" dirty="0"/>
          </a:p>
          <a:p>
            <a:r>
              <a:rPr lang="en-US" dirty="0"/>
              <a:t>A</a:t>
            </a:r>
            <a:r>
              <a:rPr lang="en-US" dirty="0" smtClean="0"/>
              <a:t>t 0.5 </a:t>
            </a:r>
            <a:r>
              <a:rPr lang="en-US" dirty="0" err="1" smtClean="0"/>
              <a:t>TeV</a:t>
            </a:r>
            <a:r>
              <a:rPr lang="en-US" dirty="0" smtClean="0"/>
              <a:t> (~ central) </a:t>
            </a:r>
          </a:p>
          <a:p>
            <a:r>
              <a:rPr lang="en-US" dirty="0" smtClean="0"/>
              <a:t>π</a:t>
            </a:r>
            <a:r>
              <a:rPr lang="en-US" baseline="30000" dirty="0" smtClean="0"/>
              <a:t>+</a:t>
            </a:r>
            <a:r>
              <a:rPr lang="en-US" dirty="0" smtClean="0"/>
              <a:t> = π</a:t>
            </a:r>
            <a:r>
              <a:rPr lang="en-US" baseline="30000" dirty="0" smtClean="0"/>
              <a:t>-</a:t>
            </a:r>
            <a:r>
              <a:rPr lang="en-US" dirty="0" smtClean="0"/>
              <a:t> &amp; K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lang="en-US" dirty="0" smtClean="0"/>
              <a:t> K</a:t>
            </a:r>
            <a:r>
              <a:rPr lang="en-US" baseline="30000" dirty="0" smtClean="0"/>
              <a:t>- </a:t>
            </a:r>
            <a:r>
              <a:rPr lang="en-US" dirty="0" smtClean="0"/>
              <a:t> &amp; K/π ~ 10%</a:t>
            </a:r>
          </a:p>
          <a:p>
            <a:endParaRPr lang="en-US" dirty="0"/>
          </a:p>
          <a:p>
            <a:r>
              <a:rPr lang="en-US" dirty="0" smtClean="0"/>
              <a:t>p’s &gt; </a:t>
            </a:r>
            <a:r>
              <a:rPr lang="en-US" dirty="0"/>
              <a:t>π</a:t>
            </a:r>
            <a:r>
              <a:rPr lang="en-US" baseline="30000" dirty="0"/>
              <a:t>+</a:t>
            </a:r>
            <a:r>
              <a:rPr lang="en-US" dirty="0"/>
              <a:t> </a:t>
            </a:r>
            <a:r>
              <a:rPr lang="en-US" dirty="0" smtClean="0"/>
              <a:t> above 1.5 </a:t>
            </a:r>
            <a:r>
              <a:rPr lang="en-US" dirty="0" err="1" smtClean="0"/>
              <a:t>TeV</a:t>
            </a:r>
            <a:r>
              <a:rPr lang="en-US" dirty="0" smtClean="0"/>
              <a:t> and flattish;</a:t>
            </a:r>
          </a:p>
          <a:p>
            <a:r>
              <a:rPr lang="en-US" dirty="0" smtClean="0"/>
              <a:t>High </a:t>
            </a:r>
            <a:r>
              <a:rPr lang="en-US" dirty="0" err="1" smtClean="0"/>
              <a:t>xF</a:t>
            </a:r>
            <a:r>
              <a:rPr lang="en-US" dirty="0" smtClean="0"/>
              <a:t> peak from diffraction</a:t>
            </a:r>
          </a:p>
          <a:p>
            <a:endParaRPr lang="en-US" dirty="0"/>
          </a:p>
          <a:p>
            <a:r>
              <a:rPr lang="en-US" dirty="0" smtClean="0"/>
              <a:t>K</a:t>
            </a:r>
            <a:r>
              <a:rPr lang="en-US" baseline="30000" dirty="0" smtClean="0"/>
              <a:t>-</a:t>
            </a:r>
            <a:r>
              <a:rPr lang="en-US" dirty="0" smtClean="0"/>
              <a:t>(s-</a:t>
            </a:r>
            <a:r>
              <a:rPr lang="en-US" dirty="0" err="1" smtClean="0"/>
              <a:t>ubar</a:t>
            </a:r>
            <a:r>
              <a:rPr lang="en-US" dirty="0" smtClean="0"/>
              <a:t>) steeper than K</a:t>
            </a:r>
            <a:r>
              <a:rPr lang="en-US" baseline="30000" dirty="0" smtClean="0"/>
              <a:t>+</a:t>
            </a:r>
            <a:r>
              <a:rPr lang="en-US" dirty="0" smtClean="0"/>
              <a:t> (</a:t>
            </a:r>
            <a:r>
              <a:rPr lang="en-US" dirty="0" err="1" smtClean="0"/>
              <a:t>sbar</a:t>
            </a:r>
            <a:r>
              <a:rPr lang="en-US" dirty="0" smtClean="0"/>
              <a:t>-u)</a:t>
            </a:r>
          </a:p>
          <a:p>
            <a:r>
              <a:rPr lang="en-US" dirty="0"/>
              <a:t>π</a:t>
            </a:r>
            <a:r>
              <a:rPr lang="en-US" baseline="30000" dirty="0" smtClean="0"/>
              <a:t>-</a:t>
            </a:r>
            <a:r>
              <a:rPr lang="en-US" dirty="0" smtClean="0"/>
              <a:t> (d-</a:t>
            </a:r>
            <a:r>
              <a:rPr lang="en-US" dirty="0" err="1" smtClean="0"/>
              <a:t>ubar</a:t>
            </a:r>
            <a:r>
              <a:rPr lang="en-US" dirty="0" smtClean="0"/>
              <a:t>) </a:t>
            </a:r>
            <a:r>
              <a:rPr lang="en-US" dirty="0" err="1" smtClean="0"/>
              <a:t>steepler</a:t>
            </a:r>
            <a:r>
              <a:rPr lang="en-US" dirty="0" smtClean="0"/>
              <a:t> than </a:t>
            </a:r>
            <a:r>
              <a:rPr lang="en-US" dirty="0"/>
              <a:t>π</a:t>
            </a:r>
            <a:r>
              <a:rPr lang="en-US" baseline="30000" dirty="0"/>
              <a:t>+</a:t>
            </a:r>
            <a:r>
              <a:rPr lang="en-US" dirty="0"/>
              <a:t> </a:t>
            </a:r>
            <a:r>
              <a:rPr lang="en-US" dirty="0" smtClean="0"/>
              <a:t>(u-</a:t>
            </a:r>
            <a:r>
              <a:rPr lang="en-US" dirty="0" err="1" smtClean="0"/>
              <a:t>dbar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Antiprotons &lt; K</a:t>
            </a:r>
            <a:r>
              <a:rPr lang="en-US" baseline="30000" dirty="0" smtClean="0"/>
              <a:t>-</a:t>
            </a:r>
            <a:r>
              <a:rPr lang="en-US" dirty="0" smtClean="0"/>
              <a:t> but only by a factor ~ 0.5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3124817" y="1896981"/>
            <a:ext cx="242586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Number per 125 </a:t>
            </a:r>
            <a:r>
              <a:rPr lang="en-US" sz="1600" dirty="0" err="1" smtClean="0"/>
              <a:t>GeV</a:t>
            </a:r>
            <a:r>
              <a:rPr lang="en-US" sz="1600" dirty="0" smtClean="0"/>
              <a:t>/c bin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3128576" y="5282497"/>
            <a:ext cx="242586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Number per 125 </a:t>
            </a:r>
            <a:r>
              <a:rPr lang="en-US" sz="1600" dirty="0" err="1" smtClean="0"/>
              <a:t>GeV</a:t>
            </a:r>
            <a:r>
              <a:rPr lang="en-US" sz="1600" dirty="0" smtClean="0"/>
              <a:t>/c bin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 rot="5400000">
            <a:off x="7739973" y="3109913"/>
            <a:ext cx="2423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~ 100 x </a:t>
            </a:r>
            <a:r>
              <a:rPr lang="en-US" sz="1600" dirty="0" err="1" smtClean="0"/>
              <a:t>Acc</a:t>
            </a:r>
            <a:r>
              <a:rPr lang="en-US" sz="1600" dirty="0" smtClean="0"/>
              <a:t>/bin/sec if μ ~ 3 </a:t>
            </a:r>
            <a:endParaRPr lang="en-US" sz="1600" dirty="0"/>
          </a:p>
        </p:txBody>
      </p:sp>
      <p:sp>
        <p:nvSpPr>
          <p:cNvPr id="8" name="Left Arrow 7"/>
          <p:cNvSpPr/>
          <p:nvPr/>
        </p:nvSpPr>
        <p:spPr>
          <a:xfrm>
            <a:off x="8452639" y="3015261"/>
            <a:ext cx="289311" cy="21444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48641" y="30355"/>
            <a:ext cx="35299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>
                <a:solidFill>
                  <a:srgbClr val="0000FF"/>
                </a:solidFill>
              </a:rPr>
              <a:t>DPMJET prediction</a:t>
            </a:r>
          </a:p>
          <a:p>
            <a:r>
              <a:rPr lang="en-US" sz="2400" u="sng" dirty="0" smtClean="0">
                <a:solidFill>
                  <a:srgbClr val="0000FF"/>
                </a:solidFill>
              </a:rPr>
              <a:t>Could be quite </a:t>
            </a:r>
            <a:r>
              <a:rPr lang="en-US" sz="2400" u="sng" dirty="0" err="1" smtClean="0">
                <a:solidFill>
                  <a:srgbClr val="0000FF"/>
                </a:solidFill>
              </a:rPr>
              <a:t>differerent</a:t>
            </a:r>
            <a:r>
              <a:rPr lang="en-US" sz="2400" u="sng" dirty="0" smtClean="0">
                <a:solidFill>
                  <a:srgbClr val="0000FF"/>
                </a:solidFill>
              </a:rPr>
              <a:t>!</a:t>
            </a:r>
            <a:endParaRPr lang="en-US" sz="2400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467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mentum_at_IP(neutrals)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75" y="1127125"/>
            <a:ext cx="5445125" cy="39935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90625" y="255627"/>
            <a:ext cx="656197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Neutral particles </a:t>
            </a:r>
            <a:r>
              <a:rPr lang="en-US" dirty="0" smtClean="0"/>
              <a:t>from collisions at 13 </a:t>
            </a:r>
            <a:r>
              <a:rPr lang="en-US" dirty="0" err="1" smtClean="0"/>
              <a:t>TeV</a:t>
            </a:r>
            <a:r>
              <a:rPr lang="en-US" dirty="0" smtClean="0"/>
              <a:t> : DPMJET predictions</a:t>
            </a:r>
          </a:p>
          <a:p>
            <a:r>
              <a:rPr lang="en-US" dirty="0" smtClean="0"/>
              <a:t>Measured in </a:t>
            </a:r>
            <a:r>
              <a:rPr lang="en-US" dirty="0" err="1" smtClean="0"/>
              <a:t>LHCf</a:t>
            </a:r>
            <a:r>
              <a:rPr lang="en-US" dirty="0" smtClean="0"/>
              <a:t>, ZDC.  Very different from charged particle spectra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9168" y="5607348"/>
            <a:ext cx="82025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SAS@LHC would have a </a:t>
            </a:r>
            <a:r>
              <a:rPr lang="en-US" dirty="0" err="1" smtClean="0"/>
              <a:t>hadronic</a:t>
            </a:r>
            <a:r>
              <a:rPr lang="en-US" dirty="0" smtClean="0"/>
              <a:t> calorimeter (EM showers in TRD)</a:t>
            </a:r>
          </a:p>
          <a:p>
            <a:r>
              <a:rPr lang="en-US" dirty="0" smtClean="0"/>
              <a:t>Can be much better than </a:t>
            </a:r>
            <a:r>
              <a:rPr lang="en-US" dirty="0" err="1" smtClean="0"/>
              <a:t>LHCf</a:t>
            </a:r>
            <a:r>
              <a:rPr lang="en-US" dirty="0" smtClean="0"/>
              <a:t> ZDC with e.g. higher granularity, better containment</a:t>
            </a:r>
          </a:p>
        </p:txBody>
      </p:sp>
    </p:spTree>
    <p:extLst>
      <p:ext uri="{BB962C8B-B14F-4D97-AF65-F5344CB8AC3E}">
        <p14:creationId xmlns:p14="http://schemas.microsoft.com/office/powerpoint/2010/main" val="2086502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10-12 14.17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76" y="1725692"/>
            <a:ext cx="5116054" cy="44933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6880" y="167911"/>
            <a:ext cx="6892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LHCf</a:t>
            </a:r>
            <a:r>
              <a:rPr lang="en-US" dirty="0" smtClean="0"/>
              <a:t> is a small 0</a:t>
            </a:r>
            <a:r>
              <a:rPr lang="en-US" baseline="30000" dirty="0" smtClean="0"/>
              <a:t>o</a:t>
            </a:r>
            <a:r>
              <a:rPr lang="en-US" dirty="0" smtClean="0"/>
              <a:t> calorimeter measuring photon-like and n-like showers</a:t>
            </a:r>
          </a:p>
          <a:p>
            <a:r>
              <a:rPr lang="en-US" dirty="0" smtClean="0"/>
              <a:t>Only 1.6 </a:t>
            </a:r>
            <a:r>
              <a:rPr lang="en-US" dirty="0" err="1" smtClean="0"/>
              <a:t>λ</a:t>
            </a:r>
            <a:r>
              <a:rPr lang="en-US" baseline="-25000" dirty="0" err="1" smtClean="0"/>
              <a:t>I</a:t>
            </a:r>
            <a:r>
              <a:rPr lang="en-US" dirty="0" smtClean="0"/>
              <a:t> and 4 cm in size, </a:t>
            </a:r>
            <a:r>
              <a:rPr lang="en-US" dirty="0" err="1" smtClean="0"/>
              <a:t>σ</a:t>
            </a:r>
            <a:r>
              <a:rPr lang="en-US" dirty="0" smtClean="0"/>
              <a:t>(E)/E ~ 40% for neutrons.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7523" y="1068903"/>
            <a:ext cx="4955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illustrate the large spread in predictions even at</a:t>
            </a:r>
          </a:p>
          <a:p>
            <a:r>
              <a:rPr lang="en-US" dirty="0" smtClean="0"/>
              <a:t>much lower √s (900).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17058" y="2561800"/>
            <a:ext cx="28777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ZDC in CMS</a:t>
            </a:r>
          </a:p>
          <a:p>
            <a:r>
              <a:rPr lang="en-US" dirty="0" smtClean="0"/>
              <a:t>7 </a:t>
            </a:r>
            <a:r>
              <a:rPr lang="en-US" dirty="0" err="1" smtClean="0"/>
              <a:t>λ</a:t>
            </a:r>
            <a:r>
              <a:rPr lang="en-US" baseline="-25000" dirty="0" err="1" smtClean="0"/>
              <a:t>I</a:t>
            </a:r>
            <a:r>
              <a:rPr lang="en-US" dirty="0" smtClean="0"/>
              <a:t> and 8cm x 10 cm</a:t>
            </a:r>
          </a:p>
          <a:p>
            <a:r>
              <a:rPr lang="en-US" dirty="0" smtClean="0"/>
              <a:t>Expect </a:t>
            </a:r>
            <a:r>
              <a:rPr lang="en-US" dirty="0" err="1" smtClean="0"/>
              <a:t>σ</a:t>
            </a:r>
            <a:r>
              <a:rPr lang="en-US" dirty="0" smtClean="0"/>
              <a:t>(E)/E ~ 15% at 3 </a:t>
            </a:r>
            <a:r>
              <a:rPr lang="en-US" dirty="0" err="1" smtClean="0"/>
              <a:t>TeV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362726" y="4537934"/>
            <a:ext cx="3430121" cy="70788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A good 3D-imaging calorimeter</a:t>
            </a:r>
          </a:p>
          <a:p>
            <a:r>
              <a:rPr lang="en-US" sz="2000" dirty="0">
                <a:solidFill>
                  <a:srgbClr val="0000FF"/>
                </a:solidFill>
              </a:rPr>
              <a:t>f</a:t>
            </a:r>
            <a:r>
              <a:rPr lang="en-US" sz="2000" dirty="0" smtClean="0">
                <a:solidFill>
                  <a:srgbClr val="0000FF"/>
                </a:solidFill>
              </a:rPr>
              <a:t>or SAS : </a:t>
            </a:r>
            <a:r>
              <a:rPr lang="en-US" sz="2000" dirty="0" err="1">
                <a:solidFill>
                  <a:srgbClr val="0000FF"/>
                </a:solidFill>
              </a:rPr>
              <a:t>σ</a:t>
            </a:r>
            <a:r>
              <a:rPr lang="en-US" sz="2000" dirty="0">
                <a:solidFill>
                  <a:srgbClr val="0000FF"/>
                </a:solidFill>
              </a:rPr>
              <a:t>(E)/E ~ </a:t>
            </a:r>
            <a:r>
              <a:rPr lang="en-US" sz="2000" dirty="0" smtClean="0">
                <a:solidFill>
                  <a:srgbClr val="0000FF"/>
                </a:solidFill>
              </a:rPr>
              <a:t>5</a:t>
            </a:r>
            <a:r>
              <a:rPr lang="en-US" sz="2000" dirty="0">
                <a:solidFill>
                  <a:srgbClr val="0000FF"/>
                </a:solidFill>
              </a:rPr>
              <a:t>% </a:t>
            </a:r>
          </a:p>
        </p:txBody>
      </p:sp>
    </p:spTree>
    <p:extLst>
      <p:ext uri="{BB962C8B-B14F-4D97-AF65-F5344CB8AC3E}">
        <p14:creationId xmlns:p14="http://schemas.microsoft.com/office/powerpoint/2010/main" val="3205523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01-19 11.02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8917"/>
            <a:ext cx="5803900" cy="4140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7647" y="173922"/>
            <a:ext cx="50854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 of spread in Cosmic ray shower simulations</a:t>
            </a:r>
          </a:p>
          <a:p>
            <a:r>
              <a:rPr lang="en-US" dirty="0" smtClean="0"/>
              <a:t># </a:t>
            </a:r>
            <a:r>
              <a:rPr lang="en-US" dirty="0" err="1" smtClean="0"/>
              <a:t>muons</a:t>
            </a:r>
            <a:r>
              <a:rPr lang="en-US" dirty="0" smtClean="0"/>
              <a:t> on ground / E</a:t>
            </a:r>
            <a:r>
              <a:rPr lang="en-US" baseline="30000" dirty="0" smtClean="0"/>
              <a:t>0.9</a:t>
            </a:r>
            <a:r>
              <a:rPr lang="en-US" dirty="0" smtClean="0"/>
              <a:t>  (to flatten curves) </a:t>
            </a:r>
            <a:r>
              <a:rPr lang="en-US" dirty="0" err="1" smtClean="0"/>
              <a:t>vs</a:t>
            </a:r>
            <a:r>
              <a:rPr lang="en-US" dirty="0" smtClean="0"/>
              <a:t> E. </a:t>
            </a:r>
          </a:p>
          <a:p>
            <a:r>
              <a:rPr lang="en-US" dirty="0"/>
              <a:t>p</a:t>
            </a:r>
            <a:r>
              <a:rPr lang="en-US" dirty="0" smtClean="0"/>
              <a:t>- Air (solid)  and Fe- air (dashed)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38941" y="1143427"/>
            <a:ext cx="47383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From FPWG_YELLOW_REPORT : CERN/LHCC  2013-021</a:t>
            </a:r>
            <a:endParaRPr lang="en-US" sz="1600" dirty="0"/>
          </a:p>
        </p:txBody>
      </p:sp>
      <p:sp>
        <p:nvSpPr>
          <p:cNvPr id="5" name="Up Arrow 4"/>
          <p:cNvSpPr/>
          <p:nvPr/>
        </p:nvSpPr>
        <p:spPr>
          <a:xfrm>
            <a:off x="2584824" y="5124824"/>
            <a:ext cx="209176" cy="582705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80353" y="5831256"/>
            <a:ext cx="3507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Equivalent FT energy of √s = 13 </a:t>
            </a:r>
            <a:r>
              <a:rPr lang="en-US" dirty="0" err="1" smtClean="0"/>
              <a:t>TeV</a:t>
            </a:r>
            <a:endParaRPr lang="en-US" dirty="0" smtClean="0"/>
          </a:p>
          <a:p>
            <a:r>
              <a:rPr lang="en-US" dirty="0" smtClean="0"/>
              <a:t>E</a:t>
            </a:r>
            <a:r>
              <a:rPr lang="en-US" baseline="-25000" dirty="0" smtClean="0"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 = s/2m</a:t>
            </a:r>
            <a:r>
              <a:rPr lang="en-US" baseline="-25000" dirty="0" smtClean="0">
                <a:latin typeface="ＭＳ ゴシック"/>
                <a:ea typeface="ＭＳ ゴシック"/>
                <a:cs typeface="ＭＳ ゴシック"/>
              </a:rPr>
              <a:t>p</a:t>
            </a:r>
            <a:endParaRPr lang="en-US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5658025" y="1521374"/>
            <a:ext cx="3485975" cy="31393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These are on air not pp.</a:t>
            </a:r>
          </a:p>
          <a:p>
            <a:endParaRPr lang="en-US" dirty="0"/>
          </a:p>
          <a:p>
            <a:r>
              <a:rPr lang="en-US" dirty="0" smtClean="0"/>
              <a:t>LHC has also run p-</a:t>
            </a:r>
            <a:r>
              <a:rPr lang="en-US" dirty="0" err="1" smtClean="0"/>
              <a:t>Pb</a:t>
            </a:r>
            <a:r>
              <a:rPr lang="en-US" dirty="0" smtClean="0"/>
              <a:t> and </a:t>
            </a:r>
            <a:r>
              <a:rPr lang="en-US" dirty="0" err="1" smtClean="0"/>
              <a:t>Pb</a:t>
            </a:r>
            <a:r>
              <a:rPr lang="en-US" dirty="0" smtClean="0"/>
              <a:t>-p</a:t>
            </a:r>
          </a:p>
          <a:p>
            <a:r>
              <a:rPr lang="en-US" dirty="0"/>
              <a:t>a</a:t>
            </a:r>
            <a:r>
              <a:rPr lang="en-US" dirty="0" smtClean="0"/>
              <a:t>nd SAS could take data there.</a:t>
            </a:r>
          </a:p>
          <a:p>
            <a:r>
              <a:rPr lang="en-US" dirty="0" smtClean="0"/>
              <a:t>What about p-N and N-N?</a:t>
            </a:r>
          </a:p>
          <a:p>
            <a:endParaRPr lang="en-US" dirty="0"/>
          </a:p>
          <a:p>
            <a:r>
              <a:rPr lang="en-US" dirty="0" smtClean="0"/>
              <a:t>Such special running may (should)</a:t>
            </a:r>
          </a:p>
          <a:p>
            <a:r>
              <a:rPr lang="en-US" dirty="0" smtClean="0"/>
              <a:t>become more acceptable in future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Heavy ion groups (ALICE et al)</a:t>
            </a:r>
          </a:p>
          <a:p>
            <a:r>
              <a:rPr lang="en-US" dirty="0" smtClean="0"/>
              <a:t>would support this.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83106" y="5461924"/>
            <a:ext cx="31986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Big spread even assuming no</a:t>
            </a:r>
          </a:p>
          <a:p>
            <a:r>
              <a:rPr lang="en-US" sz="2000" dirty="0">
                <a:solidFill>
                  <a:srgbClr val="0000FF"/>
                </a:solidFill>
              </a:rPr>
              <a:t>s</a:t>
            </a:r>
            <a:r>
              <a:rPr lang="en-US" sz="2000" dirty="0" smtClean="0">
                <a:solidFill>
                  <a:srgbClr val="0000FF"/>
                </a:solidFill>
              </a:rPr>
              <a:t>urprises, e.g. high forward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heavy flavor production</a:t>
            </a:r>
          </a:p>
        </p:txBody>
      </p:sp>
    </p:spTree>
    <p:extLst>
      <p:ext uri="{BB962C8B-B14F-4D97-AF65-F5344CB8AC3E}">
        <p14:creationId xmlns:p14="http://schemas.microsoft.com/office/powerpoint/2010/main" val="2096932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0_event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38" y="791249"/>
            <a:ext cx="7130182" cy="58788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2507" y="45898"/>
            <a:ext cx="5647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/>
              <a:t>200 inelastic collisions at </a:t>
            </a:r>
            <a:r>
              <a:rPr lang="en-US" u="sng" dirty="0" err="1" smtClean="0"/>
              <a:t>Pt</a:t>
            </a:r>
            <a:r>
              <a:rPr lang="en-US" u="sng" dirty="0" smtClean="0"/>
              <a:t> 5 ( 13 </a:t>
            </a:r>
            <a:r>
              <a:rPr lang="en-US" u="sng" dirty="0" err="1" smtClean="0"/>
              <a:t>TeV</a:t>
            </a:r>
            <a:r>
              <a:rPr lang="en-US" u="sng" dirty="0" smtClean="0"/>
              <a:t>, β* = 0.55 m): MARS</a:t>
            </a:r>
            <a:endParaRPr lang="en-US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1870648" y="415230"/>
            <a:ext cx="3967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If μ = 1 this is 200 bunch crossings = 6 </a:t>
            </a:r>
            <a:r>
              <a:rPr lang="en-US" dirty="0" err="1" smtClean="0"/>
              <a:t>μs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658980" y="927964"/>
            <a:ext cx="2327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Scale factor </a:t>
            </a:r>
            <a:r>
              <a:rPr lang="en-US" dirty="0" err="1" smtClean="0"/>
              <a:t>x:z</a:t>
            </a:r>
            <a:r>
              <a:rPr lang="en-US" dirty="0" smtClean="0"/>
              <a:t> = 486:1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9178" y="6469134"/>
            <a:ext cx="8797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Hitting pipe: 2 π- and 4π+ and about 8 protons / 200 collisions. Mostly near horizontal plane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24625" y="3087240"/>
            <a:ext cx="1071252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/>
              <a:t>Λ</a:t>
            </a:r>
            <a:r>
              <a:rPr lang="en-US" dirty="0" smtClean="0"/>
              <a:t> 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 pπ-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558771" y="1297296"/>
            <a:ext cx="1128960" cy="369332"/>
          </a:xfrm>
          <a:prstGeom prst="rect">
            <a:avLst/>
          </a:prstGeom>
          <a:solidFill>
            <a:srgbClr val="EEECE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Negatives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58771" y="5112723"/>
            <a:ext cx="1033043" cy="369332"/>
          </a:xfrm>
          <a:prstGeom prst="rect">
            <a:avLst/>
          </a:prstGeom>
          <a:solidFill>
            <a:srgbClr val="EEECE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Positives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737866" y="3256025"/>
            <a:ext cx="1786759" cy="1842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277787" y="48840"/>
            <a:ext cx="1653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Nikolai </a:t>
            </a:r>
            <a:r>
              <a:rPr lang="en-US" dirty="0" err="1" smtClean="0">
                <a:solidFill>
                  <a:srgbClr val="0000FF"/>
                </a:solidFill>
              </a:rPr>
              <a:t>Mokhov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err="1" smtClean="0">
                <a:solidFill>
                  <a:srgbClr val="0000FF"/>
                </a:solidFill>
              </a:rPr>
              <a:t>Ottavio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Fornieri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04903" y="1883381"/>
            <a:ext cx="15815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From interaction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425127" y="840978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42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10-12 16.56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0008"/>
            <a:ext cx="9144000" cy="4115350"/>
          </a:xfrm>
          <a:prstGeom prst="rect">
            <a:avLst/>
          </a:prstGeom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79191" y="184192"/>
            <a:ext cx="7494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MARS simulation</a:t>
            </a:r>
            <a:r>
              <a:rPr lang="en-US" dirty="0" smtClean="0"/>
              <a:t> (Nikolai </a:t>
            </a:r>
            <a:r>
              <a:rPr lang="en-US" dirty="0" err="1" smtClean="0"/>
              <a:t>Mokhov</a:t>
            </a:r>
            <a:r>
              <a:rPr lang="en-US" dirty="0" smtClean="0"/>
              <a:t> and </a:t>
            </a:r>
            <a:r>
              <a:rPr lang="en-US" dirty="0" err="1" smtClean="0"/>
              <a:t>Ottavio</a:t>
            </a:r>
            <a:r>
              <a:rPr lang="en-US" dirty="0" smtClean="0"/>
              <a:t> </a:t>
            </a:r>
            <a:r>
              <a:rPr lang="en-US" dirty="0" err="1" smtClean="0"/>
              <a:t>Fornieri</a:t>
            </a:r>
            <a:r>
              <a:rPr lang="en-US" dirty="0" smtClean="0"/>
              <a:t> (summer intern))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8690" y="862372"/>
            <a:ext cx="8166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Pt.5 (CMS) with β* = 0.55m  : need to do for </a:t>
            </a:r>
            <a:r>
              <a:rPr lang="en-US" dirty="0"/>
              <a:t>β* = </a:t>
            </a:r>
            <a:r>
              <a:rPr lang="en-US" dirty="0" smtClean="0"/>
              <a:t>5m at at </a:t>
            </a:r>
            <a:r>
              <a:rPr lang="en-US" dirty="0" err="1" smtClean="0"/>
              <a:t>LHCb</a:t>
            </a:r>
            <a:r>
              <a:rPr lang="en-US" dirty="0" smtClean="0"/>
              <a:t>, ALICE</a:t>
            </a:r>
          </a:p>
          <a:p>
            <a:r>
              <a:rPr lang="en-US" dirty="0" smtClean="0"/>
              <a:t>Looking along 20 cm </a:t>
            </a:r>
            <a:r>
              <a:rPr lang="en-US" dirty="0" err="1" smtClean="0"/>
              <a:t>diam</a:t>
            </a:r>
            <a:r>
              <a:rPr lang="en-US" dirty="0" smtClean="0"/>
              <a:t> beam pipe: only particles inside pipe shown, at 3 distances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05109" y="1635274"/>
            <a:ext cx="2543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2 </a:t>
            </a:r>
            <a:r>
              <a:rPr lang="en-US" sz="2000" dirty="0" err="1" smtClean="0">
                <a:solidFill>
                  <a:srgbClr val="FF0000"/>
                </a:solidFill>
              </a:rPr>
              <a:t>TeV</a:t>
            </a:r>
            <a:r>
              <a:rPr lang="en-US" sz="2000" dirty="0" smtClean="0">
                <a:solidFill>
                  <a:srgbClr val="FF0000"/>
                </a:solidFill>
              </a:rPr>
              <a:t> – 3 </a:t>
            </a:r>
            <a:r>
              <a:rPr lang="en-US" sz="2000" dirty="0" err="1" smtClean="0">
                <a:solidFill>
                  <a:srgbClr val="FF0000"/>
                </a:solidFill>
              </a:rPr>
              <a:t>TeV</a:t>
            </a:r>
            <a:r>
              <a:rPr lang="en-US" sz="2000" dirty="0" smtClean="0">
                <a:solidFill>
                  <a:srgbClr val="FF0000"/>
                </a:solidFill>
              </a:rPr>
              <a:t> particles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748941" y="2150008"/>
            <a:ext cx="781504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682845" y="2150008"/>
            <a:ext cx="85704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8941" y="1645410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- </a:t>
            </a:r>
            <a:r>
              <a:rPr lang="en-US" dirty="0" err="1" smtClean="0">
                <a:solidFill>
                  <a:srgbClr val="0000FF"/>
                </a:solidFill>
              </a:rPr>
              <a:t>ves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84838" y="1780676"/>
            <a:ext cx="66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+ </a:t>
            </a:r>
            <a:r>
              <a:rPr lang="en-US" dirty="0" err="1" smtClean="0">
                <a:solidFill>
                  <a:srgbClr val="FF0000"/>
                </a:solidFill>
              </a:rPr>
              <a:t>ves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76744" y="5356159"/>
            <a:ext cx="419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These all exit pipe between 107 and 131 m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600777" y="4623554"/>
            <a:ext cx="113969" cy="7326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530445" y="6327991"/>
            <a:ext cx="5814587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&gt;&gt; Only need to cover ~ 10 cm in y on L and R sides, not all </a:t>
            </a:r>
            <a:r>
              <a:rPr lang="en-US" dirty="0" err="1" smtClean="0">
                <a:solidFill>
                  <a:srgbClr val="0000FF"/>
                </a:solidFill>
              </a:rPr>
              <a:t>ϕ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59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xyplot_pT=0.4_z=130m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4" r="13132" b="4095"/>
          <a:stretch/>
        </p:blipFill>
        <p:spPr>
          <a:xfrm>
            <a:off x="602414" y="683764"/>
            <a:ext cx="4949523" cy="53235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91429" y="1237524"/>
            <a:ext cx="3684346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Positive particles contained </a:t>
            </a:r>
          </a:p>
          <a:p>
            <a:r>
              <a:rPr lang="en-US" dirty="0" smtClean="0"/>
              <a:t>in 40 cm </a:t>
            </a:r>
            <a:r>
              <a:rPr lang="en-US" dirty="0" err="1" smtClean="0"/>
              <a:t>diam</a:t>
            </a:r>
            <a:r>
              <a:rPr lang="en-US" dirty="0"/>
              <a:t> </a:t>
            </a:r>
            <a:r>
              <a:rPr lang="en-US" dirty="0" smtClean="0"/>
              <a:t>pipe.</a:t>
            </a:r>
          </a:p>
          <a:p>
            <a:r>
              <a:rPr lang="en-US" dirty="0" smtClean="0"/>
              <a:t>Only +/- 5 cm in y needed </a:t>
            </a:r>
          </a:p>
          <a:p>
            <a:r>
              <a:rPr lang="en-US" dirty="0" smtClean="0"/>
              <a:t>for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&lt;= 0.4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</a:p>
          <a:p>
            <a:endParaRPr lang="en-US" dirty="0" smtClean="0"/>
          </a:p>
          <a:p>
            <a:r>
              <a:rPr lang="en-US" dirty="0" smtClean="0"/>
              <a:t>Negatives on left side (not shown)</a:t>
            </a:r>
          </a:p>
          <a:p>
            <a:r>
              <a:rPr lang="en-US" dirty="0" smtClean="0"/>
              <a:t>Less y coverage adequate</a:t>
            </a:r>
          </a:p>
          <a:p>
            <a:r>
              <a:rPr lang="en-US" dirty="0" smtClean="0"/>
              <a:t>(focusing)</a:t>
            </a:r>
          </a:p>
          <a:p>
            <a:r>
              <a:rPr lang="en-US" sz="2000" dirty="0"/>
              <a:t>x</a:t>
            </a:r>
            <a:r>
              <a:rPr lang="en-US" sz="2000" dirty="0" smtClean="0"/>
              <a:t>, y, </a:t>
            </a:r>
            <a:r>
              <a:rPr lang="en-US" sz="2000" dirty="0" err="1" smtClean="0"/>
              <a:t>θ</a:t>
            </a:r>
            <a:r>
              <a:rPr lang="en-US" sz="2000" baseline="-25000" dirty="0" err="1" smtClean="0"/>
              <a:t>x</a:t>
            </a:r>
            <a:r>
              <a:rPr lang="en-US" sz="2000" dirty="0" smtClean="0"/>
              <a:t> and </a:t>
            </a:r>
            <a:r>
              <a:rPr lang="en-US" sz="2000" dirty="0" err="1" smtClean="0"/>
              <a:t>θ</a:t>
            </a:r>
            <a:r>
              <a:rPr lang="en-US" sz="2000" baseline="-25000" dirty="0" err="1" smtClean="0"/>
              <a:t>y</a:t>
            </a:r>
            <a:r>
              <a:rPr lang="en-US" sz="2000" dirty="0" smtClean="0"/>
              <a:t> needed for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T</a:t>
            </a:r>
            <a:r>
              <a:rPr lang="en-US" sz="2000" dirty="0" smtClean="0"/>
              <a:t>,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z</a:t>
            </a:r>
            <a:r>
              <a:rPr lang="en-US" sz="2000" dirty="0" smtClean="0"/>
              <a:t>, </a:t>
            </a:r>
            <a:r>
              <a:rPr lang="en-US" sz="2000" dirty="0" err="1" smtClean="0"/>
              <a:t>ϕ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81406" y="1764311"/>
            <a:ext cx="1806128" cy="369332"/>
          </a:xfrm>
          <a:prstGeom prst="rect">
            <a:avLst/>
          </a:prstGeom>
          <a:solidFill>
            <a:srgbClr val="EEECE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Outgoing p beam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>
            <a:stCxn id="6" idx="2"/>
          </p:cNvCxnSpPr>
          <p:nvPr/>
        </p:nvCxnSpPr>
        <p:spPr>
          <a:xfrm>
            <a:off x="984470" y="2133643"/>
            <a:ext cx="334317" cy="11386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18787" y="124180"/>
            <a:ext cx="6444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solidFill>
                  <a:srgbClr val="0000FF"/>
                </a:solidFill>
              </a:rPr>
              <a:t>Particle transport calculations (Pt.5,  β* = 0.55m) using MAD files</a:t>
            </a:r>
            <a:endParaRPr lang="en-US" b="1" u="sng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26456" y="4210016"/>
            <a:ext cx="35493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Calculations shown are for</a:t>
            </a:r>
          </a:p>
          <a:p>
            <a:r>
              <a:rPr lang="en-US" dirty="0" smtClean="0"/>
              <a:t>Pt.5 and specific optics.</a:t>
            </a:r>
          </a:p>
          <a:p>
            <a:endParaRPr lang="en-US" dirty="0"/>
          </a:p>
          <a:p>
            <a:r>
              <a:rPr lang="en-US" dirty="0" smtClean="0"/>
              <a:t>At </a:t>
            </a:r>
            <a:r>
              <a:rPr lang="en-US" dirty="0" err="1" smtClean="0"/>
              <a:t>Pts</a:t>
            </a:r>
            <a:r>
              <a:rPr lang="en-US" dirty="0" smtClean="0"/>
              <a:t> 2 and 8, larger </a:t>
            </a:r>
            <a:r>
              <a:rPr lang="en-US" dirty="0"/>
              <a:t>β</a:t>
            </a:r>
            <a:r>
              <a:rPr lang="en-US" dirty="0" smtClean="0"/>
              <a:t>* and</a:t>
            </a:r>
          </a:p>
          <a:p>
            <a:r>
              <a:rPr lang="en-US" dirty="0" smtClean="0"/>
              <a:t>different, need specific calculations.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431656" y="5822697"/>
            <a:ext cx="3175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Ellipses for </a:t>
            </a:r>
            <a:r>
              <a:rPr lang="en-US" dirty="0" err="1" smtClean="0">
                <a:solidFill>
                  <a:srgbClr val="0000FF"/>
                </a:solidFill>
              </a:rPr>
              <a:t>p</a:t>
            </a:r>
            <a:r>
              <a:rPr lang="en-US" baseline="-25000" dirty="0" err="1" smtClean="0">
                <a:solidFill>
                  <a:srgbClr val="0000FF"/>
                </a:solidFill>
              </a:rPr>
              <a:t>T</a:t>
            </a:r>
            <a:r>
              <a:rPr lang="en-US" dirty="0" smtClean="0">
                <a:solidFill>
                  <a:srgbClr val="0000FF"/>
                </a:solidFill>
              </a:rPr>
              <a:t> = 0.4 </a:t>
            </a:r>
            <a:r>
              <a:rPr lang="en-US" dirty="0" err="1" smtClean="0">
                <a:solidFill>
                  <a:srgbClr val="0000FF"/>
                </a:solidFill>
              </a:rPr>
              <a:t>GeV</a:t>
            </a:r>
            <a:r>
              <a:rPr lang="en-US" dirty="0" smtClean="0">
                <a:solidFill>
                  <a:srgbClr val="0000FF"/>
                </a:solidFill>
              </a:rPr>
              <a:t>/c, all </a:t>
            </a:r>
            <a:r>
              <a:rPr lang="en-US" dirty="0" err="1" smtClean="0">
                <a:solidFill>
                  <a:srgbClr val="0000FF"/>
                </a:solidFill>
              </a:rPr>
              <a:t>ϕ</a:t>
            </a:r>
            <a:r>
              <a:rPr lang="en-US" dirty="0" smtClean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406" y="6316687"/>
            <a:ext cx="9035534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For single particle inclusive spectra do not need full </a:t>
            </a:r>
            <a:r>
              <a:rPr lang="en-US" dirty="0" err="1" smtClean="0"/>
              <a:t>ϕ</a:t>
            </a:r>
            <a:r>
              <a:rPr lang="en-US" dirty="0" smtClean="0"/>
              <a:t> – coverage, but valuable for correlations  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833340" y="124180"/>
            <a:ext cx="1283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Jerry </a:t>
            </a:r>
            <a:r>
              <a:rPr lang="en-US" dirty="0" err="1" smtClean="0"/>
              <a:t>Lamsa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256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SC_LHC_St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25" y="2132622"/>
            <a:ext cx="4317696" cy="3238272"/>
          </a:xfrm>
          <a:prstGeom prst="rect">
            <a:avLst/>
          </a:prstGeom>
        </p:spPr>
      </p:pic>
      <p:pic>
        <p:nvPicPr>
          <p:cNvPr id="5" name="Picture 4" descr="FSC_LHC_St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" y="1209292"/>
            <a:ext cx="4314316" cy="32357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36625" y="31750"/>
            <a:ext cx="72378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 both sides of Point 5 (CMS) we installed Forward Shower Counters FSC</a:t>
            </a:r>
          </a:p>
          <a:p>
            <a:r>
              <a:rPr lang="en-US" dirty="0" smtClean="0"/>
              <a:t>As “rapidity gap” detectors in low pile-up diffractive collisions.</a:t>
            </a:r>
          </a:p>
          <a:p>
            <a:r>
              <a:rPr lang="en-US" dirty="0" smtClean="0"/>
              <a:t>Simple (scintillators + PMTs) and information limited to showering particles.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38125" y="1209292"/>
            <a:ext cx="3826689" cy="646331"/>
          </a:xfrm>
          <a:prstGeom prst="rect">
            <a:avLst/>
          </a:prstGeom>
          <a:solidFill>
            <a:srgbClr val="EEECE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MBX beam separation dipoles on Right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Start of 50 m 20cm </a:t>
            </a:r>
            <a:r>
              <a:rPr lang="en-US" dirty="0" err="1" smtClean="0">
                <a:solidFill>
                  <a:srgbClr val="0000FF"/>
                </a:solidFill>
              </a:rPr>
              <a:t>diam</a:t>
            </a:r>
            <a:r>
              <a:rPr lang="en-US" dirty="0" smtClean="0">
                <a:solidFill>
                  <a:srgbClr val="0000FF"/>
                </a:solidFill>
              </a:rPr>
              <a:t> pipe on left.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41717" y="1209292"/>
            <a:ext cx="31185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Half way along, FSC-2.</a:t>
            </a:r>
          </a:p>
          <a:p>
            <a:r>
              <a:rPr lang="en-US" dirty="0" smtClean="0"/>
              <a:t>Concrete shielding walls can be</a:t>
            </a:r>
          </a:p>
          <a:p>
            <a:r>
              <a:rPr lang="en-US" dirty="0"/>
              <a:t>a</a:t>
            </a:r>
            <a:r>
              <a:rPr lang="en-US" dirty="0" smtClean="0"/>
              <a:t>dapted if necessary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361282" y="5047728"/>
            <a:ext cx="2593641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LHCb</a:t>
            </a:r>
            <a:r>
              <a:rPr lang="en-US" dirty="0" smtClean="0">
                <a:solidFill>
                  <a:srgbClr val="0000FF"/>
                </a:solidFill>
              </a:rPr>
              <a:t> system “HERSCHEL”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(Paula Collins </a:t>
            </a:r>
            <a:r>
              <a:rPr lang="en-US" i="1" dirty="0" smtClean="0">
                <a:solidFill>
                  <a:srgbClr val="0000FF"/>
                </a:solidFill>
              </a:rPr>
              <a:t>inter alia 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54040" y="5961312"/>
            <a:ext cx="5163743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Points 2 (ALICE) AND/OR 8 (</a:t>
            </a:r>
            <a:r>
              <a:rPr lang="en-US" sz="2000" dirty="0" err="1" smtClean="0">
                <a:solidFill>
                  <a:srgbClr val="FF0000"/>
                </a:solidFill>
              </a:rPr>
              <a:t>LHCb</a:t>
            </a:r>
            <a:r>
              <a:rPr lang="en-US" sz="2000" dirty="0" smtClean="0">
                <a:solidFill>
                  <a:srgbClr val="FF0000"/>
                </a:solidFill>
              </a:rPr>
              <a:t>) more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a</a:t>
            </a:r>
            <a:r>
              <a:rPr lang="en-US" sz="2000" dirty="0" smtClean="0">
                <a:solidFill>
                  <a:srgbClr val="FF0000"/>
                </a:solidFill>
              </a:rPr>
              <a:t>ppropriate (Low PU, physics focus, Heavy Ions)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84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0270" y="28783"/>
            <a:ext cx="7881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Beam pipe design for small angle spectrometer (schematic)</a:t>
            </a:r>
            <a:endParaRPr lang="en-US" sz="2400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168662" y="567605"/>
            <a:ext cx="63138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50 cm (?) diameter pipe from 85m to 130m (from collision</a:t>
            </a:r>
            <a:r>
              <a:rPr lang="en-US" dirty="0" smtClean="0"/>
              <a:t>)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096973" y="2673055"/>
            <a:ext cx="6663473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096973" y="3432107"/>
            <a:ext cx="6663473" cy="7694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736496" y="2901405"/>
            <a:ext cx="1133969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760446" y="2673055"/>
            <a:ext cx="0" cy="22835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994332" y="3432107"/>
            <a:ext cx="0" cy="36019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568768" y="2678160"/>
            <a:ext cx="528205" cy="26429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325138" y="4521792"/>
            <a:ext cx="1804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 40 m large pipe </a:t>
            </a:r>
            <a:endParaRPr lang="en-US" dirty="0"/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5178906" y="4701546"/>
            <a:ext cx="2557590" cy="3791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6858255" y="3287739"/>
            <a:ext cx="498983" cy="53087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558860" y="1065134"/>
            <a:ext cx="3300904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40 mm thin window (Be? Al?)</a:t>
            </a:r>
          </a:p>
          <a:p>
            <a:r>
              <a:rPr lang="en-US" dirty="0" smtClean="0"/>
              <a:t>Minimize scattering/</a:t>
            </a:r>
            <a:r>
              <a:rPr lang="en-US" dirty="0" err="1" smtClean="0"/>
              <a:t>imteractions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8256726" y="2997171"/>
            <a:ext cx="60303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1050453" y="4702283"/>
            <a:ext cx="2071821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897116" y="2654098"/>
            <a:ext cx="0" cy="1098818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1031494" y="3634489"/>
            <a:ext cx="0" cy="1098818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881784" y="3818615"/>
            <a:ext cx="2591500" cy="36933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Inner thin foil or wire grid</a:t>
            </a:r>
            <a:endParaRPr lang="en-US" dirty="0"/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5973636" y="1764833"/>
            <a:ext cx="1762860" cy="107919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5898435" y="5116405"/>
            <a:ext cx="1383804" cy="1310303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7103225" y="5621001"/>
            <a:ext cx="262331" cy="3601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855653" y="5621001"/>
            <a:ext cx="262331" cy="3601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7433426" y="5573952"/>
            <a:ext cx="609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r>
              <a:rPr lang="en-US" dirty="0" err="1" smtClean="0"/>
              <a:t>ves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5210422" y="559329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</a:t>
            </a:r>
            <a:r>
              <a:rPr lang="en-US" dirty="0" err="1" smtClean="0"/>
              <a:t>ves</a:t>
            </a:r>
            <a:endParaRPr lang="en-US" dirty="0"/>
          </a:p>
        </p:txBody>
      </p:sp>
      <p:sp>
        <p:nvSpPr>
          <p:cNvPr id="77" name="Oval 76"/>
          <p:cNvSpPr/>
          <p:nvPr/>
        </p:nvSpPr>
        <p:spPr>
          <a:xfrm>
            <a:off x="6764418" y="5725270"/>
            <a:ext cx="229964" cy="8280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6177534" y="5744964"/>
            <a:ext cx="229964" cy="8280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6547159" y="6233791"/>
            <a:ext cx="894446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OUTGOING</a:t>
            </a:r>
            <a:br>
              <a:rPr lang="en-US" sz="1200" dirty="0" smtClean="0"/>
            </a:br>
            <a:r>
              <a:rPr lang="en-US" sz="1200" dirty="0" smtClean="0"/>
              <a:t>BEAM</a:t>
            </a:r>
            <a:endParaRPr lang="en-US" sz="1200" dirty="0"/>
          </a:p>
        </p:txBody>
      </p:sp>
      <p:sp>
        <p:nvSpPr>
          <p:cNvPr id="81" name="TextBox 80"/>
          <p:cNvSpPr txBox="1"/>
          <p:nvPr/>
        </p:nvSpPr>
        <p:spPr>
          <a:xfrm>
            <a:off x="5060654" y="6098094"/>
            <a:ext cx="870025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iNCOMING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BEAM</a:t>
            </a:r>
            <a:endParaRPr lang="en-US" sz="1200" dirty="0"/>
          </a:p>
        </p:txBody>
      </p:sp>
      <p:cxnSp>
        <p:nvCxnSpPr>
          <p:cNvPr id="83" name="Straight Arrow Connector 82"/>
          <p:cNvCxnSpPr/>
          <p:nvPr/>
        </p:nvCxnSpPr>
        <p:spPr>
          <a:xfrm flipV="1">
            <a:off x="5911528" y="5981200"/>
            <a:ext cx="266006" cy="29153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V="1">
            <a:off x="6822532" y="5913274"/>
            <a:ext cx="35723" cy="35946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1134885" y="2844023"/>
            <a:ext cx="752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r>
              <a:rPr lang="en-US" dirty="0" smtClean="0"/>
              <a:t>0 cm</a:t>
            </a:r>
            <a:endParaRPr lang="en-US" dirty="0"/>
          </a:p>
        </p:txBody>
      </p:sp>
      <p:cxnSp>
        <p:nvCxnSpPr>
          <p:cNvPr id="102" name="Straight Arrow Connector 101"/>
          <p:cNvCxnSpPr/>
          <p:nvPr/>
        </p:nvCxnSpPr>
        <p:spPr>
          <a:xfrm>
            <a:off x="1096973" y="2678160"/>
            <a:ext cx="0" cy="75394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6547159" y="4931739"/>
            <a:ext cx="173681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r>
              <a:rPr lang="en-US" dirty="0" smtClean="0"/>
              <a:t>0 cm </a:t>
            </a:r>
            <a:r>
              <a:rPr lang="en-US" dirty="0" err="1" smtClean="0"/>
              <a:t>diam</a:t>
            </a:r>
            <a:r>
              <a:rPr lang="en-US" dirty="0" smtClean="0"/>
              <a:t> pipe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5792413" y="2901405"/>
            <a:ext cx="1065842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VACUUM</a:t>
            </a:r>
            <a:endParaRPr lang="en-US" dirty="0"/>
          </a:p>
        </p:txBody>
      </p:sp>
      <p:cxnSp>
        <p:nvCxnSpPr>
          <p:cNvPr id="51" name="Straight Connector 50"/>
          <p:cNvCxnSpPr/>
          <p:nvPr/>
        </p:nvCxnSpPr>
        <p:spPr>
          <a:xfrm flipH="1">
            <a:off x="167618" y="2975333"/>
            <a:ext cx="426906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168662" y="3213355"/>
            <a:ext cx="426906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7760446" y="3203757"/>
            <a:ext cx="0" cy="22835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760446" y="3240938"/>
            <a:ext cx="1133969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 flipV="1">
            <a:off x="584447" y="3229035"/>
            <a:ext cx="528204" cy="26579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469215" y="2147419"/>
            <a:ext cx="1236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TOP VIEW</a:t>
            </a:r>
            <a:endParaRPr lang="en-US" sz="2000" dirty="0"/>
          </a:p>
        </p:txBody>
      </p:sp>
      <p:cxnSp>
        <p:nvCxnSpPr>
          <p:cNvPr id="75" name="Straight Connector 74"/>
          <p:cNvCxnSpPr/>
          <p:nvPr/>
        </p:nvCxnSpPr>
        <p:spPr>
          <a:xfrm>
            <a:off x="6407498" y="2678160"/>
            <a:ext cx="1328998" cy="241996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V="1">
            <a:off x="6547159" y="3213355"/>
            <a:ext cx="1213287" cy="21875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8309176" y="3149571"/>
            <a:ext cx="64868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586865" y="490448"/>
            <a:ext cx="1423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(Jerry </a:t>
            </a:r>
            <a:r>
              <a:rPr lang="en-US" dirty="0" err="1" smtClean="0"/>
              <a:t>Lamsa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949842" y="2065117"/>
            <a:ext cx="218521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10-15m for detectors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H="1">
            <a:off x="8042449" y="2434449"/>
            <a:ext cx="266727" cy="40957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8042449" y="2434449"/>
            <a:ext cx="419128" cy="9976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743986" y="3707098"/>
            <a:ext cx="0" cy="1098818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Oval 51"/>
          <p:cNvSpPr/>
          <p:nvPr/>
        </p:nvSpPr>
        <p:spPr>
          <a:xfrm>
            <a:off x="747851" y="5429396"/>
            <a:ext cx="3384912" cy="967756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1606435" y="5108059"/>
            <a:ext cx="1718703" cy="161503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4"/>
          <p:cNvSpPr/>
          <p:nvPr/>
        </p:nvSpPr>
        <p:spPr>
          <a:xfrm>
            <a:off x="4458801" y="5744964"/>
            <a:ext cx="601853" cy="30028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194982" y="1395501"/>
            <a:ext cx="1931576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Benoit </a:t>
            </a:r>
            <a:r>
              <a:rPr lang="en-US" dirty="0" err="1" smtClean="0"/>
              <a:t>Salvant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035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09-28 11.25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81" y="791925"/>
            <a:ext cx="8064297" cy="48385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56300" y="0"/>
            <a:ext cx="5971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ALICE : Already have a large conical beam pipe for ZDC</a:t>
            </a:r>
          </a:p>
          <a:p>
            <a:pPr algn="ctr"/>
            <a:r>
              <a:rPr lang="en-US" dirty="0" smtClean="0">
                <a:solidFill>
                  <a:srgbClr val="0000FF"/>
                </a:solidFill>
              </a:rPr>
              <a:t>&gt; Centrality </a:t>
            </a:r>
            <a:r>
              <a:rPr lang="en-US" dirty="0" err="1" smtClean="0">
                <a:solidFill>
                  <a:srgbClr val="0000FF"/>
                </a:solidFill>
              </a:rPr>
              <a:t>etc</a:t>
            </a:r>
            <a:r>
              <a:rPr lang="en-US" dirty="0" smtClean="0">
                <a:solidFill>
                  <a:srgbClr val="0000FF"/>
                </a:solidFill>
              </a:rPr>
              <a:t> measurements in Heavy Ion (</a:t>
            </a:r>
            <a:r>
              <a:rPr lang="en-US" dirty="0" err="1" smtClean="0">
                <a:solidFill>
                  <a:srgbClr val="0000FF"/>
                </a:solidFill>
              </a:rPr>
              <a:t>Pb+Pb</a:t>
            </a:r>
            <a:r>
              <a:rPr lang="en-US" dirty="0" smtClean="0">
                <a:solidFill>
                  <a:srgbClr val="0000FF"/>
                </a:solidFill>
              </a:rPr>
              <a:t>) collisions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997" y="5307337"/>
            <a:ext cx="64115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Make space in front of calorimeter (with “thin” window) for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 tracking, TRDs,  and behind calorimeter for </a:t>
            </a:r>
            <a:r>
              <a:rPr lang="en-US" b="1" dirty="0" err="1" smtClean="0">
                <a:solidFill>
                  <a:srgbClr val="FF0000"/>
                </a:solidFill>
              </a:rPr>
              <a:t>muon</a:t>
            </a:r>
            <a:r>
              <a:rPr lang="en-US" b="1" dirty="0" smtClean="0">
                <a:solidFill>
                  <a:srgbClr val="FF0000"/>
                </a:solidFill>
              </a:rPr>
              <a:t> measurement</a:t>
            </a:r>
            <a:r>
              <a:rPr lang="en-US" b="1" dirty="0" smtClean="0"/>
              <a:t>. </a:t>
            </a:r>
          </a:p>
        </p:txBody>
      </p:sp>
      <p:pic>
        <p:nvPicPr>
          <p:cNvPr id="7" name="Picture 6" descr="Screenshot 2015-09-28 11.36.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152"/>
            <a:ext cx="2222500" cy="787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9430" y="3416002"/>
            <a:ext cx="59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ZDC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009" y="916552"/>
            <a:ext cx="59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ZDC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1047676" y="3616877"/>
            <a:ext cx="1848897" cy="22505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024039" y="731886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2640" y="3247545"/>
            <a:ext cx="752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70 cm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73603" y="2024793"/>
            <a:ext cx="0" cy="11372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73603" y="3681177"/>
            <a:ext cx="0" cy="154474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35483" y="6180860"/>
            <a:ext cx="838691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/>
              <a:t>Muons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771860" y="6184983"/>
            <a:ext cx="1300356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Calorimeter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116105" y="6189400"/>
            <a:ext cx="2119240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-----------TRD-----------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300469" y="6189400"/>
            <a:ext cx="973644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Tracking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61381" y="6488668"/>
            <a:ext cx="7466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1m               2.5m                                 6 - 8m                         2m       total = 12- 15m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6419843" y="6371405"/>
            <a:ext cx="105274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546248" y="6140560"/>
            <a:ext cx="981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particles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032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09-24 09.15.0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6"/>
          <a:stretch/>
        </p:blipFill>
        <p:spPr>
          <a:xfrm>
            <a:off x="386051" y="1027307"/>
            <a:ext cx="8580474" cy="5231627"/>
          </a:xfrm>
          <a:prstGeom prst="rect">
            <a:avLst/>
          </a:prstGeom>
          <a:ln>
            <a:noFill/>
            <a:prstDash val="dash"/>
          </a:ln>
        </p:spPr>
      </p:pic>
      <p:sp>
        <p:nvSpPr>
          <p:cNvPr id="5" name="TextBox 4"/>
          <p:cNvSpPr txBox="1"/>
          <p:nvPr/>
        </p:nvSpPr>
        <p:spPr>
          <a:xfrm rot="16200000">
            <a:off x="715328" y="2754530"/>
            <a:ext cx="170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ATLAS, CMS, </a:t>
            </a:r>
            <a:r>
              <a:rPr lang="en-US" dirty="0" err="1" smtClean="0">
                <a:solidFill>
                  <a:srgbClr val="FF0000"/>
                </a:solidFill>
              </a:rPr>
              <a:t>etc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6010" y="3153587"/>
            <a:ext cx="4469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Apple Chancery"/>
                <a:cs typeface="Apple Chancery"/>
              </a:rPr>
              <a:t>Terra Incognita</a:t>
            </a:r>
            <a:endParaRPr lang="en-US" sz="4800" dirty="0">
              <a:solidFill>
                <a:srgbClr val="FF0000"/>
              </a:solidFill>
              <a:latin typeface="Apple Chancery"/>
              <a:cs typeface="Apple Chancery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7188827" y="3756401"/>
            <a:ext cx="1469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ROMAN POTs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7887" y="4348626"/>
            <a:ext cx="4315404" cy="584776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Last explored at ISR at √s = 63 </a:t>
            </a:r>
            <a:r>
              <a:rPr lang="en-US" sz="1600" dirty="0" err="1" smtClean="0">
                <a:solidFill>
                  <a:srgbClr val="FF0000"/>
                </a:solidFill>
              </a:rPr>
              <a:t>GeV</a:t>
            </a:r>
            <a:r>
              <a:rPr lang="en-US" sz="1600" dirty="0" smtClean="0">
                <a:solidFill>
                  <a:srgbClr val="FF0000"/>
                </a:solidFill>
              </a:rPr>
              <a:t>, 200 x lower </a:t>
            </a:r>
          </a:p>
          <a:p>
            <a:r>
              <a:rPr lang="en-US" sz="1600" i="1" u="sng" dirty="0" smtClean="0">
                <a:solidFill>
                  <a:srgbClr val="FF0000"/>
                </a:solidFill>
              </a:rPr>
              <a:t>All </a:t>
            </a:r>
            <a:r>
              <a:rPr lang="en-US" sz="1600" dirty="0" smtClean="0">
                <a:solidFill>
                  <a:srgbClr val="FF0000"/>
                </a:solidFill>
              </a:rPr>
              <a:t>fixed target experiments &lt; ISR (</a:t>
            </a:r>
            <a:r>
              <a:rPr lang="en-US" sz="1600" dirty="0" smtClean="0">
                <a:solidFill>
                  <a:srgbClr val="FF0000"/>
                </a:solidFill>
                <a:latin typeface="ＭＳ ゴシック"/>
                <a:ea typeface="ＭＳ ゴシック"/>
                <a:cs typeface="ＭＳ ゴシック"/>
              </a:rPr>
              <a:t>≅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2000 </a:t>
            </a:r>
            <a:r>
              <a:rPr lang="en-US" sz="1600" dirty="0" err="1" smtClean="0">
                <a:solidFill>
                  <a:srgbClr val="FF0000"/>
                </a:solidFill>
              </a:rPr>
              <a:t>GeV</a:t>
            </a:r>
            <a:r>
              <a:rPr lang="en-US" sz="1600" dirty="0" smtClean="0">
                <a:solidFill>
                  <a:srgbClr val="FF0000"/>
                </a:solidFill>
              </a:rPr>
              <a:t> FT)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" name="Left Bracket 1"/>
          <p:cNvSpPr/>
          <p:nvPr/>
        </p:nvSpPr>
        <p:spPr>
          <a:xfrm>
            <a:off x="7457139" y="2490859"/>
            <a:ext cx="651253" cy="2686220"/>
          </a:xfrm>
          <a:prstGeom prst="leftBracket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816672" y="5920380"/>
            <a:ext cx="918340" cy="33855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y</a:t>
            </a:r>
            <a:r>
              <a:rPr lang="en-US" sz="1600" dirty="0" smtClean="0">
                <a:solidFill>
                  <a:srgbClr val="0000FF"/>
                </a:solidFill>
              </a:rPr>
              <a:t>(π) = 10</a:t>
            </a:r>
            <a:endParaRPr lang="en-US" sz="1600" dirty="0">
              <a:solidFill>
                <a:srgbClr val="0000FF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598172" y="5309153"/>
            <a:ext cx="0" cy="5847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251058" y="5309155"/>
            <a:ext cx="1" cy="10207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411017" y="6329933"/>
            <a:ext cx="918340" cy="33855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y</a:t>
            </a:r>
            <a:r>
              <a:rPr lang="en-US" sz="1600" dirty="0" smtClean="0">
                <a:solidFill>
                  <a:srgbClr val="0000FF"/>
                </a:solidFill>
              </a:rPr>
              <a:t>(π) = 11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9629" y="6418701"/>
            <a:ext cx="6455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ZDC, </a:t>
            </a:r>
            <a:r>
              <a:rPr lang="en-US" dirty="0" err="1"/>
              <a:t>LHCf</a:t>
            </a:r>
            <a:r>
              <a:rPr lang="en-US" dirty="0"/>
              <a:t> measure neutrals (n, π</a:t>
            </a:r>
            <a:r>
              <a:rPr lang="en-US" baseline="30000" dirty="0"/>
              <a:t>0</a:t>
            </a:r>
            <a:r>
              <a:rPr lang="en-US" dirty="0"/>
              <a:t> </a:t>
            </a:r>
            <a:r>
              <a:rPr lang="en-US" dirty="0">
                <a:sym typeface="Wingdings"/>
              </a:rPr>
              <a:t></a:t>
            </a:r>
            <a:r>
              <a:rPr lang="en-US" dirty="0" err="1">
                <a:sym typeface="Wingdings"/>
              </a:rPr>
              <a:t>γγ</a:t>
            </a:r>
            <a:r>
              <a:rPr lang="en-US" dirty="0">
                <a:sym typeface="Wingdings"/>
              </a:rPr>
              <a:t>) at very small angles. </a:t>
            </a:r>
          </a:p>
        </p:txBody>
      </p:sp>
    </p:spTree>
    <p:extLst>
      <p:ext uri="{BB962C8B-B14F-4D97-AF65-F5344CB8AC3E}">
        <p14:creationId xmlns:p14="http://schemas.microsoft.com/office/powerpoint/2010/main" val="2351460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4876" y="4479457"/>
            <a:ext cx="5088390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Just a thought: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Bose Einstein Correlations</a:t>
            </a:r>
          </a:p>
          <a:p>
            <a:r>
              <a:rPr lang="en-US" dirty="0" smtClean="0"/>
              <a:t>Two same-sign </a:t>
            </a:r>
            <a:r>
              <a:rPr lang="en-US" dirty="0" err="1" smtClean="0"/>
              <a:t>pions</a:t>
            </a:r>
            <a:r>
              <a:rPr lang="en-US" dirty="0" smtClean="0"/>
              <a:t> (or </a:t>
            </a:r>
            <a:r>
              <a:rPr lang="en-US" dirty="0" err="1" smtClean="0"/>
              <a:t>kaons</a:t>
            </a:r>
            <a:r>
              <a:rPr lang="en-US" dirty="0" smtClean="0"/>
              <a:t>) close in phase space </a:t>
            </a:r>
          </a:p>
          <a:p>
            <a:r>
              <a:rPr lang="en-US" dirty="0" smtClean="0"/>
              <a:t>Correlation (excess) width </a:t>
            </a:r>
            <a:r>
              <a:rPr lang="en-US" dirty="0" smtClean="0">
                <a:sym typeface="Wingdings"/>
              </a:rPr>
              <a:t> size of emission region</a:t>
            </a:r>
          </a:p>
          <a:p>
            <a:r>
              <a:rPr lang="en-US" dirty="0" smtClean="0">
                <a:sym typeface="Wingdings"/>
              </a:rPr>
              <a:t>At </a:t>
            </a:r>
            <a:r>
              <a:rPr lang="en-US" dirty="0" err="1" smtClean="0">
                <a:sym typeface="Wingdings"/>
              </a:rPr>
              <a:t>θ</a:t>
            </a:r>
            <a:r>
              <a:rPr lang="en-US" dirty="0" smtClean="0">
                <a:sym typeface="Wingdings"/>
              </a:rPr>
              <a:t> ~ 0  transverse size (overlap)</a:t>
            </a:r>
          </a:p>
          <a:p>
            <a:r>
              <a:rPr lang="en-US" dirty="0">
                <a:sym typeface="Wingdings"/>
              </a:rPr>
              <a:t>I</a:t>
            </a:r>
            <a:r>
              <a:rPr lang="en-US" dirty="0" smtClean="0">
                <a:sym typeface="Wingdings"/>
              </a:rPr>
              <a:t>nterest in heavy-ion collisions … maybe </a:t>
            </a:r>
            <a:r>
              <a:rPr lang="en-US" dirty="0" err="1" smtClean="0">
                <a:sym typeface="Wingdings"/>
              </a:rPr>
              <a:t>pp</a:t>
            </a:r>
            <a:r>
              <a:rPr lang="en-US" dirty="0" smtClean="0">
                <a:sym typeface="Wingdings"/>
              </a:rPr>
              <a:t> too</a:t>
            </a:r>
          </a:p>
          <a:p>
            <a:r>
              <a:rPr lang="en-US" dirty="0" smtClean="0">
                <a:sym typeface="Wingdings"/>
              </a:rPr>
              <a:t>Correlate with central event.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61038" y="607758"/>
            <a:ext cx="7595649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Acceptance for 2 or more particles from same event.</a:t>
            </a:r>
          </a:p>
          <a:p>
            <a:r>
              <a:rPr lang="en-US" dirty="0" smtClean="0"/>
              <a:t>Positive and negative particles on opposite sides of pipe, near horizontal plane.</a:t>
            </a:r>
          </a:p>
          <a:p>
            <a:endParaRPr lang="en-US" dirty="0"/>
          </a:p>
          <a:p>
            <a:r>
              <a:rPr lang="en-US" dirty="0" smtClean="0"/>
              <a:t>Acceptances need to be calculated … may be small or zero for some particles</a:t>
            </a:r>
          </a:p>
          <a:p>
            <a:r>
              <a:rPr lang="en-US" dirty="0" smtClean="0"/>
              <a:t>But potentially: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J/</a:t>
            </a:r>
            <a:r>
              <a:rPr lang="en-US" sz="2000" dirty="0" err="1" smtClean="0">
                <a:solidFill>
                  <a:srgbClr val="0000FF"/>
                </a:solidFill>
              </a:rPr>
              <a:t>ψ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ψ</a:t>
            </a:r>
            <a:r>
              <a:rPr lang="en-US" sz="2000" dirty="0" smtClean="0">
                <a:solidFill>
                  <a:srgbClr val="0000FF"/>
                </a:solidFill>
              </a:rPr>
              <a:t>(2S) 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en-US" sz="2000" dirty="0" err="1" smtClean="0">
                <a:solidFill>
                  <a:srgbClr val="0000FF"/>
                </a:solidFill>
              </a:rPr>
              <a:t>μ+μ</a:t>
            </a:r>
            <a:r>
              <a:rPr lang="en-US" sz="2000" dirty="0" smtClean="0">
                <a:solidFill>
                  <a:srgbClr val="0000FF"/>
                </a:solidFill>
              </a:rPr>
              <a:t>-,  </a:t>
            </a:r>
            <a:r>
              <a:rPr lang="en-US" sz="2400" dirty="0" err="1" smtClean="0">
                <a:solidFill>
                  <a:srgbClr val="0000FF"/>
                </a:solidFill>
              </a:rPr>
              <a:t>χ</a:t>
            </a:r>
            <a:r>
              <a:rPr lang="en-US" sz="2000" baseline="-25000" dirty="0" err="1" smtClean="0">
                <a:solidFill>
                  <a:srgbClr val="0000FF"/>
                </a:solidFill>
              </a:rPr>
              <a:t>c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en-US" sz="2000" dirty="0">
                <a:solidFill>
                  <a:srgbClr val="0000FF"/>
                </a:solidFill>
              </a:rPr>
              <a:t>J/</a:t>
            </a:r>
            <a:r>
              <a:rPr lang="en-US" sz="2000" dirty="0" err="1" smtClean="0">
                <a:solidFill>
                  <a:srgbClr val="0000FF"/>
                </a:solidFill>
              </a:rPr>
              <a:t>ψ</a:t>
            </a:r>
            <a:r>
              <a:rPr lang="en-US" sz="2000" dirty="0" smtClean="0">
                <a:solidFill>
                  <a:srgbClr val="0000FF"/>
                </a:solidFill>
              </a:rPr>
              <a:t> + </a:t>
            </a:r>
            <a:r>
              <a:rPr lang="en-US" sz="2000" dirty="0" err="1" smtClean="0">
                <a:solidFill>
                  <a:srgbClr val="0000FF"/>
                </a:solidFill>
              </a:rPr>
              <a:t>γ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Drell</a:t>
            </a:r>
            <a:r>
              <a:rPr lang="en-US" sz="2000" dirty="0" smtClean="0">
                <a:solidFill>
                  <a:srgbClr val="0000FF"/>
                </a:solidFill>
              </a:rPr>
              <a:t>-Yan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μ+μ</a:t>
            </a:r>
            <a:r>
              <a:rPr lang="en-US" sz="2000" dirty="0">
                <a:solidFill>
                  <a:srgbClr val="0000FF"/>
                </a:solidFill>
              </a:rPr>
              <a:t>-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 , </a:t>
            </a:r>
            <a:r>
              <a:rPr lang="en-US" sz="2000" dirty="0" err="1" smtClean="0">
                <a:solidFill>
                  <a:srgbClr val="0000FF"/>
                </a:solidFill>
              </a:rPr>
              <a:t>γγ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en-US" sz="2000" dirty="0" err="1">
                <a:solidFill>
                  <a:srgbClr val="0000FF"/>
                </a:solidFill>
              </a:rPr>
              <a:t>μ+μ</a:t>
            </a:r>
            <a:r>
              <a:rPr lang="en-US" sz="2000" dirty="0" smtClean="0">
                <a:solidFill>
                  <a:srgbClr val="0000FF"/>
                </a:solidFill>
              </a:rPr>
              <a:t>-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K</a:t>
            </a:r>
            <a:r>
              <a:rPr lang="en-US" sz="2000" baseline="30000" dirty="0" smtClean="0">
                <a:solidFill>
                  <a:srgbClr val="0000FF"/>
                </a:solidFill>
              </a:rPr>
              <a:t>0</a:t>
            </a:r>
            <a:r>
              <a:rPr lang="en-US" sz="2000" baseline="-25000" dirty="0" smtClean="0">
                <a:solidFill>
                  <a:srgbClr val="0000FF"/>
                </a:solidFill>
              </a:rPr>
              <a:t>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 π</a:t>
            </a:r>
            <a:r>
              <a:rPr lang="en-US" sz="2000" baseline="30000" dirty="0" smtClean="0">
                <a:solidFill>
                  <a:srgbClr val="0000FF"/>
                </a:solidFill>
                <a:sym typeface="Wingdings"/>
              </a:rPr>
              <a:t>+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π</a:t>
            </a:r>
            <a:r>
              <a:rPr lang="en-US" sz="2000" baseline="30000" dirty="0" smtClean="0">
                <a:solidFill>
                  <a:srgbClr val="0000FF"/>
                </a:solidFill>
                <a:sym typeface="Wingdings"/>
              </a:rPr>
              <a:t>-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,   </a:t>
            </a:r>
            <a:r>
              <a:rPr lang="en-US" sz="2000" dirty="0" err="1" smtClean="0">
                <a:solidFill>
                  <a:srgbClr val="0000FF"/>
                </a:solidFill>
                <a:sym typeface="Wingdings"/>
              </a:rPr>
              <a:t>Λ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  p π</a:t>
            </a:r>
          </a:p>
          <a:p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D</a:t>
            </a:r>
            <a:r>
              <a:rPr lang="en-US" sz="2000" baseline="30000" dirty="0" smtClean="0">
                <a:solidFill>
                  <a:srgbClr val="0000FF"/>
                </a:solidFill>
                <a:sym typeface="Wingdings"/>
              </a:rPr>
              <a:t>0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  K</a:t>
            </a:r>
            <a:r>
              <a:rPr lang="en-US" sz="2000" baseline="30000" dirty="0" smtClean="0">
                <a:solidFill>
                  <a:srgbClr val="0000FF"/>
                </a:solidFill>
                <a:sym typeface="Wingdings"/>
              </a:rPr>
              <a:t>+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π</a:t>
            </a:r>
            <a:r>
              <a:rPr lang="en-US" sz="2000" baseline="30000" dirty="0" smtClean="0">
                <a:solidFill>
                  <a:srgbClr val="0000FF"/>
                </a:solidFill>
                <a:sym typeface="Wingdings"/>
              </a:rPr>
              <a:t>-  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… </a:t>
            </a:r>
            <a:r>
              <a:rPr lang="en-US" sz="2400" dirty="0" err="1">
                <a:solidFill>
                  <a:srgbClr val="0000FF"/>
                </a:solidFill>
              </a:rPr>
              <a:t>χ</a:t>
            </a:r>
            <a:r>
              <a:rPr lang="en-US" sz="2000" baseline="-25000" dirty="0" err="1">
                <a:solidFill>
                  <a:srgbClr val="0000FF"/>
                </a:solidFill>
              </a:rPr>
              <a:t>c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>
                <a:solidFill>
                  <a:srgbClr val="0000FF"/>
                </a:solidFill>
                <a:sym typeface="Wingdings"/>
              </a:rPr>
              <a:t> π</a:t>
            </a:r>
            <a:r>
              <a:rPr lang="en-US" sz="2000" baseline="30000" dirty="0">
                <a:solidFill>
                  <a:srgbClr val="0000FF"/>
                </a:solidFill>
                <a:sym typeface="Wingdings"/>
              </a:rPr>
              <a:t>+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π, K</a:t>
            </a:r>
            <a:r>
              <a:rPr lang="en-US" sz="2000" baseline="30000" dirty="0" smtClean="0">
                <a:solidFill>
                  <a:srgbClr val="0000FF"/>
                </a:solidFill>
                <a:sym typeface="Wingdings"/>
              </a:rPr>
              <a:t>+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K</a:t>
            </a:r>
            <a:r>
              <a:rPr lang="en-US" sz="2000" baseline="30000" dirty="0" smtClean="0">
                <a:solidFill>
                  <a:srgbClr val="0000FF"/>
                </a:solidFill>
                <a:sym typeface="Wingdings"/>
              </a:rPr>
              <a:t>-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, etc.</a:t>
            </a:r>
            <a:endParaRPr lang="en-US" sz="2000" dirty="0" smtClean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85074" y="0"/>
            <a:ext cx="5005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rgbClr val="0000FF"/>
                </a:solidFill>
              </a:rPr>
              <a:t>SAS </a:t>
            </a:r>
            <a:r>
              <a:rPr lang="en-US" sz="2400" u="sng" dirty="0">
                <a:solidFill>
                  <a:srgbClr val="0000FF"/>
                </a:solidFill>
              </a:rPr>
              <a:t>a</a:t>
            </a:r>
            <a:r>
              <a:rPr lang="en-US" sz="2400" u="sng" dirty="0" smtClean="0">
                <a:solidFill>
                  <a:srgbClr val="0000FF"/>
                </a:solidFill>
              </a:rPr>
              <a:t>s a Multi-particle Spectrometer</a:t>
            </a:r>
            <a:endParaRPr lang="en-US" sz="2400" u="sng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7626" y="3117334"/>
            <a:ext cx="7447096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Very forward charm and beauty also measured with single leading e and μ</a:t>
            </a:r>
          </a:p>
          <a:p>
            <a:r>
              <a:rPr lang="en-US" dirty="0"/>
              <a:t>L</a:t>
            </a:r>
            <a:r>
              <a:rPr lang="en-US" dirty="0" smtClean="0"/>
              <a:t>eptons can be identified (how well? Background from fakes?)</a:t>
            </a:r>
          </a:p>
          <a:p>
            <a:r>
              <a:rPr lang="en-US" dirty="0" smtClean="0"/>
              <a:t>Leptons from π, K decay will be known, and their decay lengths are very long!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γcτ</a:t>
            </a:r>
            <a:r>
              <a:rPr lang="en-US" dirty="0" smtClean="0">
                <a:solidFill>
                  <a:srgbClr val="0000FF"/>
                </a:solidFill>
              </a:rPr>
              <a:t> (π) = 340 km at 2.5 </a:t>
            </a:r>
            <a:r>
              <a:rPr lang="en-US" dirty="0" err="1" smtClean="0">
                <a:solidFill>
                  <a:srgbClr val="0000FF"/>
                </a:solidFill>
              </a:rPr>
              <a:t>TeV</a:t>
            </a:r>
            <a:r>
              <a:rPr lang="en-US" dirty="0" smtClean="0">
                <a:solidFill>
                  <a:srgbClr val="0000FF"/>
                </a:solidFill>
              </a:rPr>
              <a:t> !</a:t>
            </a:r>
            <a:endParaRPr lang="en-US" dirty="0" smtClean="0"/>
          </a:p>
        </p:txBody>
      </p:sp>
      <p:sp>
        <p:nvSpPr>
          <p:cNvPr id="9" name="Oval 8"/>
          <p:cNvSpPr/>
          <p:nvPr/>
        </p:nvSpPr>
        <p:spPr>
          <a:xfrm>
            <a:off x="6129780" y="4534396"/>
            <a:ext cx="269875" cy="10318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200775" y="5202733"/>
            <a:ext cx="269875" cy="1031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6318250" y="5048250"/>
            <a:ext cx="1698625" cy="2711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365875" y="5319375"/>
            <a:ext cx="1651000" cy="2468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016875" y="4879567"/>
            <a:ext cx="995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Small </a:t>
            </a:r>
            <a:r>
              <a:rPr lang="en-US" dirty="0" err="1" smtClean="0"/>
              <a:t>Δp</a:t>
            </a:r>
            <a:endParaRPr lang="en-US" dirty="0" smtClean="0"/>
          </a:p>
          <a:p>
            <a:r>
              <a:rPr lang="en-US" dirty="0" smtClean="0"/>
              <a:t>~ 1/D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431043" y="531937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+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80275" y="484084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+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68214" y="5319375"/>
            <a:ext cx="32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100151" y="5210175"/>
            <a:ext cx="0" cy="39391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408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95879" y="76097"/>
            <a:ext cx="4994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Heavy – ion collisions (ALICE Specialty)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2165" y="677072"/>
            <a:ext cx="74809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 far : p + </a:t>
            </a:r>
            <a:r>
              <a:rPr lang="en-US" dirty="0" err="1" smtClean="0"/>
              <a:t>Pb</a:t>
            </a:r>
            <a:r>
              <a:rPr lang="en-US" dirty="0" smtClean="0"/>
              <a:t> and </a:t>
            </a:r>
            <a:r>
              <a:rPr lang="en-US" dirty="0" err="1" smtClean="0"/>
              <a:t>Pb</a:t>
            </a:r>
            <a:r>
              <a:rPr lang="en-US" dirty="0" smtClean="0"/>
              <a:t> + </a:t>
            </a:r>
            <a:r>
              <a:rPr lang="en-US" dirty="0" err="1" smtClean="0"/>
              <a:t>Pb</a:t>
            </a:r>
            <a:r>
              <a:rPr lang="en-US" dirty="0" smtClean="0"/>
              <a:t>, with p + p in ALICE as “control” to study changes.</a:t>
            </a:r>
          </a:p>
          <a:p>
            <a:r>
              <a:rPr lang="en-US" dirty="0" smtClean="0"/>
              <a:t>One day (feasible) : p + N and N + N as in atmosphere</a:t>
            </a:r>
          </a:p>
          <a:p>
            <a:r>
              <a:rPr lang="en-US" dirty="0" smtClean="0"/>
              <a:t>Must be many interesting studies to do with SAS.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Here just two off “top-of-the-head”: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854674" y="2373559"/>
            <a:ext cx="914400" cy="163276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007074" y="3342342"/>
            <a:ext cx="914400" cy="1632767"/>
          </a:xfrm>
          <a:prstGeom prst="ellips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17740" y="2004227"/>
            <a:ext cx="1478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Head-on view</a:t>
            </a:r>
            <a:endParaRPr lang="en-US" dirty="0"/>
          </a:p>
        </p:txBody>
      </p:sp>
      <p:sp>
        <p:nvSpPr>
          <p:cNvPr id="8" name="Cloud 7"/>
          <p:cNvSpPr/>
          <p:nvPr/>
        </p:nvSpPr>
        <p:spPr>
          <a:xfrm rot="3498303">
            <a:off x="1179384" y="3266752"/>
            <a:ext cx="393128" cy="634965"/>
          </a:xfrm>
          <a:prstGeom prst="cloud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1513226" y="3462071"/>
            <a:ext cx="1011864" cy="10849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513226" y="3604692"/>
            <a:ext cx="77113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17740" y="3589574"/>
            <a:ext cx="96820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485947" y="3570568"/>
            <a:ext cx="526816" cy="12974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815867" y="3570766"/>
            <a:ext cx="67008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672034" y="3516616"/>
            <a:ext cx="670080" cy="1082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1429683" y="3098313"/>
            <a:ext cx="128903" cy="4183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449154" y="2960832"/>
            <a:ext cx="304800" cy="58747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429683" y="2951017"/>
            <a:ext cx="0" cy="5655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458729" y="3570568"/>
            <a:ext cx="152400" cy="512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422473" y="3495671"/>
            <a:ext cx="126947" cy="7223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661172" y="3301271"/>
            <a:ext cx="1920317" cy="5847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Jets this way emerge</a:t>
            </a:r>
          </a:p>
          <a:p>
            <a:r>
              <a:rPr lang="en-US" sz="1600" dirty="0"/>
              <a:t>n</a:t>
            </a:r>
            <a:r>
              <a:rPr lang="en-US" sz="1600" dirty="0" smtClean="0"/>
              <a:t>ot quenched</a:t>
            </a:r>
            <a:endParaRPr lang="en-US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1769074" y="2434513"/>
            <a:ext cx="1236236" cy="584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Jets this way 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quenched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1364987" y="3648071"/>
            <a:ext cx="88926" cy="5699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571814" y="1597182"/>
            <a:ext cx="3321530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Bose-Einstein correlations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between π+π+ &amp; π-π- </a:t>
            </a:r>
            <a:r>
              <a:rPr lang="en-US" dirty="0" smtClean="0"/>
              <a:t>close in</a:t>
            </a:r>
          </a:p>
          <a:p>
            <a:r>
              <a:rPr lang="en-US" dirty="0"/>
              <a:t>m</a:t>
            </a:r>
            <a:r>
              <a:rPr lang="en-US" dirty="0" smtClean="0"/>
              <a:t>omentum measure size of</a:t>
            </a:r>
          </a:p>
          <a:p>
            <a:r>
              <a:rPr lang="en-US" dirty="0"/>
              <a:t>p</a:t>
            </a:r>
            <a:r>
              <a:rPr lang="en-US" dirty="0" smtClean="0"/>
              <a:t>ion emission region.</a:t>
            </a:r>
          </a:p>
          <a:p>
            <a:r>
              <a:rPr lang="en-US" dirty="0" smtClean="0"/>
              <a:t>Directional: correlate with </a:t>
            </a:r>
            <a:r>
              <a:rPr lang="en-US" dirty="0" err="1" smtClean="0"/>
              <a:t>φ</a:t>
            </a:r>
            <a:r>
              <a:rPr lang="en-US" dirty="0" smtClean="0"/>
              <a:t>(jets)</a:t>
            </a:r>
            <a:endParaRPr lang="en-US" dirty="0"/>
          </a:p>
        </p:txBody>
      </p:sp>
      <p:pic>
        <p:nvPicPr>
          <p:cNvPr id="41" name="Picture 40" descr="Screenshot 2015-10-10 10.40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881" y="4217982"/>
            <a:ext cx="4372823" cy="2597876"/>
          </a:xfrm>
          <a:prstGeom prst="rect">
            <a:avLst/>
          </a:prstGeom>
        </p:spPr>
      </p:pic>
      <p:pic>
        <p:nvPicPr>
          <p:cNvPr id="42" name="Picture 41" descr="Screenshot 2015-10-10 10.31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86" y="3505760"/>
            <a:ext cx="2758414" cy="335224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188187" y="5662812"/>
            <a:ext cx="1992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PRL 105 (2010) 029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027041" y="3310134"/>
            <a:ext cx="311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PL 129B (1983) 269 (R807, AFS)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996888" y="5856864"/>
            <a:ext cx="730376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1342114" y="5560149"/>
            <a:ext cx="0" cy="593429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53593" y="5629582"/>
            <a:ext cx="312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π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1675441" y="5632598"/>
            <a:ext cx="312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π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407379" y="5190817"/>
            <a:ext cx="175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own beam pipe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196363" y="1907091"/>
            <a:ext cx="1983648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Nuclear fragments:</a:t>
            </a:r>
          </a:p>
          <a:p>
            <a:r>
              <a:rPr lang="en-US" dirty="0">
                <a:solidFill>
                  <a:srgbClr val="0000FF"/>
                </a:solidFill>
              </a:rPr>
              <a:t>d</a:t>
            </a:r>
            <a:r>
              <a:rPr lang="en-US" dirty="0" smtClean="0">
                <a:solidFill>
                  <a:srgbClr val="0000FF"/>
                </a:solidFill>
              </a:rPr>
              <a:t>, t, He</a:t>
            </a:r>
            <a:r>
              <a:rPr lang="en-US" baseline="30000" dirty="0" smtClean="0">
                <a:solidFill>
                  <a:srgbClr val="0000FF"/>
                </a:solidFill>
              </a:rPr>
              <a:t>3</a:t>
            </a:r>
            <a:r>
              <a:rPr lang="en-US" dirty="0" smtClean="0">
                <a:solidFill>
                  <a:srgbClr val="0000FF"/>
                </a:solidFill>
              </a:rPr>
              <a:t>, He</a:t>
            </a:r>
            <a:r>
              <a:rPr lang="en-US" baseline="30000" dirty="0" smtClean="0">
                <a:solidFill>
                  <a:srgbClr val="0000FF"/>
                </a:solidFill>
              </a:rPr>
              <a:t>4</a:t>
            </a:r>
            <a:r>
              <a:rPr lang="en-US" dirty="0" smtClean="0">
                <a:solidFill>
                  <a:srgbClr val="0000FF"/>
                </a:solidFill>
              </a:rPr>
              <a:t>, Li…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25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9749" y="54055"/>
            <a:ext cx="8141735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ALICE has </a:t>
            </a:r>
            <a:r>
              <a:rPr lang="en-US" b="1" dirty="0" err="1" smtClean="0">
                <a:solidFill>
                  <a:srgbClr val="FF0000"/>
                </a:solidFill>
              </a:rPr>
              <a:t>pp</a:t>
            </a:r>
            <a:r>
              <a:rPr lang="en-US" b="1" dirty="0" smtClean="0">
                <a:solidFill>
                  <a:srgbClr val="FF0000"/>
                </a:solidFill>
              </a:rPr>
              <a:t> collisions </a:t>
            </a:r>
            <a:r>
              <a:rPr lang="en-US" dirty="0" smtClean="0"/>
              <a:t>“for free” for most of the LHC running</a:t>
            </a:r>
          </a:p>
          <a:p>
            <a:r>
              <a:rPr lang="en-US" dirty="0" smtClean="0"/>
              <a:t>Cannot compete with ATLAS and CMS for high mass/high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dirty="0" err="1" smtClean="0"/>
              <a:t>pp</a:t>
            </a:r>
            <a:r>
              <a:rPr lang="en-US" dirty="0" smtClean="0"/>
              <a:t> physics</a:t>
            </a:r>
          </a:p>
          <a:p>
            <a:r>
              <a:rPr lang="en-US" dirty="0" smtClean="0"/>
              <a:t>Luminosity/pile-up much lower (good for SAS) and appropriate detectors.</a:t>
            </a:r>
          </a:p>
          <a:p>
            <a:endParaRPr lang="en-US" dirty="0"/>
          </a:p>
          <a:p>
            <a:r>
              <a:rPr lang="en-US" dirty="0" smtClean="0"/>
              <a:t>Focus (</a:t>
            </a:r>
            <a:r>
              <a:rPr lang="en-US" dirty="0" err="1" smtClean="0"/>
              <a:t>pp</a:t>
            </a:r>
            <a:r>
              <a:rPr lang="en-US" dirty="0" smtClean="0"/>
              <a:t>) is on high multiplicity events, particle correlations, heavy flavor at low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…</a:t>
            </a:r>
          </a:p>
          <a:p>
            <a:r>
              <a:rPr lang="en-US" dirty="0" smtClean="0"/>
              <a:t>Can have unique strong interaction program with SAS  (maybe competing with </a:t>
            </a:r>
            <a:r>
              <a:rPr lang="en-US" dirty="0" err="1" smtClean="0"/>
              <a:t>LHCb</a:t>
            </a:r>
            <a:r>
              <a:rPr lang="en-US" dirty="0" smtClean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9749" y="1994582"/>
            <a:ext cx="67281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LHCb</a:t>
            </a:r>
            <a:r>
              <a:rPr lang="en-US" b="1" dirty="0" smtClean="0">
                <a:solidFill>
                  <a:srgbClr val="FF0000"/>
                </a:solidFill>
              </a:rPr>
              <a:t> focus is on charm and beauty, forward </a:t>
            </a:r>
            <a:r>
              <a:rPr lang="en-US" dirty="0" smtClean="0"/>
              <a:t>(but not </a:t>
            </a:r>
            <a:r>
              <a:rPr lang="en-US" b="1" i="1" dirty="0" smtClean="0">
                <a:solidFill>
                  <a:srgbClr val="0000FF"/>
                </a:solidFill>
              </a:rPr>
              <a:t>this </a:t>
            </a:r>
            <a:r>
              <a:rPr lang="en-US" dirty="0" smtClean="0"/>
              <a:t>forward)</a:t>
            </a:r>
          </a:p>
          <a:p>
            <a:r>
              <a:rPr lang="en-US" dirty="0" smtClean="0"/>
              <a:t>Also low PU (good) with β* = 5m (not 0.55m)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SAS extends spectrometer to y ~ 8, 9</a:t>
            </a:r>
          </a:p>
          <a:p>
            <a:r>
              <a:rPr lang="en-US" dirty="0" smtClean="0"/>
              <a:t>Acceptances not yet calculated but will be (</a:t>
            </a:r>
            <a:r>
              <a:rPr lang="en-US" dirty="0" err="1" smtClean="0"/>
              <a:t>Gianluca</a:t>
            </a:r>
            <a:r>
              <a:rPr lang="en-US" dirty="0" smtClean="0"/>
              <a:t> </a:t>
            </a:r>
            <a:r>
              <a:rPr lang="en-US" dirty="0" err="1" smtClean="0"/>
              <a:t>Cavoto</a:t>
            </a:r>
            <a:r>
              <a:rPr lang="en-US" dirty="0"/>
              <a:t> </a:t>
            </a:r>
            <a:r>
              <a:rPr lang="en-US" dirty="0" smtClean="0"/>
              <a:t>inter alia).</a:t>
            </a:r>
            <a:endParaRPr lang="en-US" dirty="0"/>
          </a:p>
        </p:txBody>
      </p:sp>
      <p:pic>
        <p:nvPicPr>
          <p:cNvPr id="5" name="Picture 4" descr="LayoutIR8WithCounters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9"/>
          <a:stretch/>
        </p:blipFill>
        <p:spPr>
          <a:xfrm>
            <a:off x="0" y="3254674"/>
            <a:ext cx="9144000" cy="2546549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7523147" y="5839501"/>
            <a:ext cx="121833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17288" y="5832080"/>
            <a:ext cx="158483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9624" y="583208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880142" y="583208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529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20516" y="42045"/>
            <a:ext cx="1415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 smtClean="0">
                <a:solidFill>
                  <a:srgbClr val="0000FF"/>
                </a:solidFill>
              </a:rPr>
              <a:t>Tracking</a:t>
            </a:r>
            <a:endParaRPr lang="en-US" sz="2800" u="sng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9400" y="630182"/>
            <a:ext cx="7062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recision tracking immediately behind (thin!) vacuum pipe window (Be?)</a:t>
            </a:r>
          </a:p>
          <a:p>
            <a:r>
              <a:rPr lang="en-US" dirty="0" smtClean="0"/>
              <a:t>No field so straight tracks.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16013" y="1346318"/>
            <a:ext cx="8115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charset="0"/>
              <a:buChar char="à"/>
            </a:pPr>
            <a:r>
              <a:rPr lang="en-US" dirty="0" smtClean="0">
                <a:solidFill>
                  <a:srgbClr val="0000FF"/>
                </a:solidFill>
                <a:sym typeface="Wingdings"/>
              </a:rPr>
              <a:t>x, y, dx/</a:t>
            </a:r>
            <a:r>
              <a:rPr lang="en-US" dirty="0" err="1" smtClean="0">
                <a:solidFill>
                  <a:srgbClr val="0000FF"/>
                </a:solidFill>
                <a:sym typeface="Wingdings"/>
              </a:rPr>
              <a:t>dz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, </a:t>
            </a:r>
            <a:r>
              <a:rPr lang="en-US" dirty="0" err="1" smtClean="0">
                <a:solidFill>
                  <a:srgbClr val="0000FF"/>
                </a:solidFill>
                <a:sym typeface="Wingdings"/>
              </a:rPr>
              <a:t>dy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/</a:t>
            </a:r>
            <a:r>
              <a:rPr lang="en-US" dirty="0" err="1" smtClean="0">
                <a:solidFill>
                  <a:srgbClr val="0000FF"/>
                </a:solidFill>
                <a:sym typeface="Wingdings"/>
              </a:rPr>
              <a:t>dz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 at z    </a:t>
            </a: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σ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(</a:t>
            </a: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x,y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) = 10 </a:t>
            </a: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μm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 over 2m -&gt; 5 </a:t>
            </a: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μrad</a:t>
            </a:r>
            <a:endParaRPr lang="en-US" b="1" dirty="0" smtClean="0">
              <a:solidFill>
                <a:srgbClr val="FF0000"/>
              </a:solidFill>
              <a:sym typeface="Wingdings"/>
            </a:endParaRPr>
          </a:p>
          <a:p>
            <a:r>
              <a:rPr lang="en-US" dirty="0" err="1" smtClean="0">
                <a:solidFill>
                  <a:srgbClr val="0000FF"/>
                </a:solidFill>
                <a:sym typeface="Wingdings"/>
              </a:rPr>
              <a:t>Cf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 bend of 6.5 </a:t>
            </a:r>
            <a:r>
              <a:rPr lang="en-US" dirty="0" err="1" smtClean="0">
                <a:solidFill>
                  <a:srgbClr val="0000FF"/>
                </a:solidFill>
                <a:sym typeface="Wingdings"/>
              </a:rPr>
              <a:t>TeV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 proton ~ 1500 </a:t>
            </a:r>
            <a:r>
              <a:rPr lang="en-US" dirty="0" err="1" smtClean="0">
                <a:solidFill>
                  <a:srgbClr val="0000FF"/>
                </a:solidFill>
                <a:sym typeface="Wingdings"/>
              </a:rPr>
              <a:t>μrad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 </a:t>
            </a:r>
          </a:p>
          <a:p>
            <a:pPr marL="342900" indent="-342900">
              <a:buFont typeface="Wingdings" charset="0"/>
              <a:buChar char="à"/>
            </a:pPr>
            <a:endParaRPr lang="en-US" dirty="0" smtClean="0">
              <a:solidFill>
                <a:srgbClr val="0000FF"/>
              </a:solidFill>
              <a:sym typeface="Wingdings"/>
            </a:endParaRPr>
          </a:p>
          <a:p>
            <a:r>
              <a:rPr lang="en-US" dirty="0" smtClean="0">
                <a:solidFill>
                  <a:srgbClr val="0000FF"/>
                </a:solidFill>
                <a:sym typeface="Wingdings"/>
              </a:rPr>
              <a:t>Projection of track back  momentum </a:t>
            </a: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dp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/p &lt; ~ 0.5%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if from primary vertex.</a:t>
            </a:r>
          </a:p>
          <a:p>
            <a:endParaRPr lang="en-US" dirty="0" smtClean="0">
              <a:solidFill>
                <a:srgbClr val="0000FF"/>
              </a:solidFill>
              <a:sym typeface="Wingdings"/>
            </a:endParaRPr>
          </a:p>
          <a:p>
            <a:r>
              <a:rPr lang="en-US" dirty="0" smtClean="0">
                <a:solidFill>
                  <a:srgbClr val="0000FF"/>
                </a:solidFill>
                <a:sym typeface="Wingdings"/>
              </a:rPr>
              <a:t>Can be 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matched with energy from calorimeter if hadron</a:t>
            </a:r>
          </a:p>
          <a:p>
            <a:r>
              <a:rPr lang="en-US" dirty="0" smtClean="0">
                <a:solidFill>
                  <a:srgbClr val="0000FF"/>
                </a:solidFill>
                <a:sym typeface="Wingdings"/>
              </a:rPr>
              <a:t>Background from showers in upstream pipe etc. can be reduced or even eliminated.</a:t>
            </a:r>
          </a:p>
          <a:p>
            <a:r>
              <a:rPr lang="en-US" dirty="0" smtClean="0">
                <a:solidFill>
                  <a:srgbClr val="0000FF"/>
                </a:solidFill>
                <a:sym typeface="Wingdings"/>
              </a:rPr>
              <a:t>Tracking measures |Q| also.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014897"/>
              </p:ext>
            </p:extLst>
          </p:nvPr>
        </p:nvGraphicFramePr>
        <p:xfrm>
          <a:off x="4527550" y="3346450"/>
          <a:ext cx="889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3" imgW="88900" imgH="165100" progId="Equation.3">
                  <p:embed/>
                </p:oleObj>
              </mc:Choice>
              <mc:Fallback>
                <p:oleObj name="Equation" r:id="rId3" imgW="889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27550" y="3346450"/>
                        <a:ext cx="889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142590" y="1773188"/>
            <a:ext cx="2671074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rgbClr val="0000FF"/>
                </a:solidFill>
              </a:rPr>
              <a:t>Θ</a:t>
            </a:r>
            <a:r>
              <a:rPr lang="en-US" dirty="0" smtClean="0">
                <a:solidFill>
                  <a:srgbClr val="0000FF"/>
                </a:solidFill>
              </a:rPr>
              <a:t> = 0.3 B.L(Tm) / p (</a:t>
            </a:r>
            <a:r>
              <a:rPr lang="en-US" dirty="0" err="1" smtClean="0">
                <a:solidFill>
                  <a:srgbClr val="0000FF"/>
                </a:solidFill>
              </a:rPr>
              <a:t>TeV</a:t>
            </a:r>
            <a:r>
              <a:rPr lang="en-US" dirty="0" smtClean="0">
                <a:solidFill>
                  <a:srgbClr val="0000FF"/>
                </a:solidFill>
              </a:rPr>
              <a:t>/c)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7653" y="4298787"/>
            <a:ext cx="63952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[x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,y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,z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, 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, 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y</a:t>
            </a:r>
            <a:r>
              <a:rPr lang="en-US" sz="2400" dirty="0" smtClean="0"/>
              <a:t>, </a:t>
            </a:r>
            <a:r>
              <a:rPr lang="en-US" sz="2400" dirty="0" err="1" smtClean="0"/>
              <a:t>p</a:t>
            </a:r>
            <a:r>
              <a:rPr lang="en-US" sz="2400" baseline="-25000" dirty="0" err="1" smtClean="0"/>
              <a:t>z</a:t>
            </a:r>
            <a:r>
              <a:rPr lang="en-US" sz="2400" dirty="0" smtClean="0"/>
              <a:t>]                     [x, y, </a:t>
            </a:r>
            <a:r>
              <a:rPr lang="en-US" sz="2400" dirty="0" err="1" smtClean="0"/>
              <a:t>θ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, </a:t>
            </a:r>
            <a:r>
              <a:rPr lang="en-US" sz="2400" dirty="0" err="1" smtClean="0"/>
              <a:t>θ</a:t>
            </a:r>
            <a:r>
              <a:rPr lang="en-US" sz="2400" baseline="-25000" dirty="0" err="1" smtClean="0"/>
              <a:t>y</a:t>
            </a:r>
            <a:r>
              <a:rPr lang="en-US" sz="2400" dirty="0" smtClean="0"/>
              <a:t>, E = p]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at collision                                     at z (Q known)</a:t>
            </a:r>
            <a:endParaRPr lang="en-US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932244" y="4618952"/>
            <a:ext cx="977668" cy="0"/>
          </a:xfrm>
          <a:prstGeom prst="straightConnector1">
            <a:avLst/>
          </a:prstGeom>
          <a:ln w="57150" cmpd="sng"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36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5685" y="1256436"/>
            <a:ext cx="891831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Probably </a:t>
            </a:r>
            <a:r>
              <a:rPr lang="en-US" b="1" dirty="0" smtClean="0">
                <a:solidFill>
                  <a:srgbClr val="FF0000"/>
                </a:solidFill>
              </a:rPr>
              <a:t>silicon strips </a:t>
            </a:r>
            <a:r>
              <a:rPr lang="en-US" dirty="0" smtClean="0"/>
              <a:t>(low occupancy) in 3 orientations, or </a:t>
            </a:r>
            <a:r>
              <a:rPr lang="en-US" b="1" dirty="0" smtClean="0">
                <a:solidFill>
                  <a:srgbClr val="FF0000"/>
                </a:solidFill>
              </a:rPr>
              <a:t>pixels</a:t>
            </a:r>
            <a:r>
              <a:rPr lang="en-US" dirty="0" smtClean="0"/>
              <a:t>, standard technology.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3D silicon rad hard, “edgeless” </a:t>
            </a:r>
            <a:r>
              <a:rPr lang="en-US" dirty="0" smtClean="0"/>
              <a:t>probably good solution. Not yet “off the shelf” but</a:t>
            </a:r>
          </a:p>
          <a:p>
            <a:r>
              <a:rPr lang="en-US" dirty="0" smtClean="0"/>
              <a:t>being developed, by end 2016 could be standard. Non-3D is standard now. </a:t>
            </a:r>
          </a:p>
          <a:p>
            <a:r>
              <a:rPr lang="en-US" dirty="0" smtClean="0"/>
              <a:t>About 12 planes e.g. </a:t>
            </a:r>
            <a:r>
              <a:rPr lang="en-US" b="1" dirty="0" smtClean="0">
                <a:solidFill>
                  <a:srgbClr val="FF0000"/>
                </a:solidFill>
              </a:rPr>
              <a:t>4 triplets </a:t>
            </a:r>
            <a:r>
              <a:rPr lang="en-US" dirty="0" smtClean="0"/>
              <a:t>? Two tracking stations on + and – sides, </a:t>
            </a:r>
            <a:r>
              <a:rPr lang="en-US" b="1" dirty="0" smtClean="0">
                <a:solidFill>
                  <a:srgbClr val="FF0000"/>
                </a:solidFill>
              </a:rPr>
              <a:t>Area ~ 10cm x 10 cm.</a:t>
            </a:r>
          </a:p>
          <a:p>
            <a:r>
              <a:rPr lang="en-US" dirty="0" smtClean="0"/>
              <a:t>Only ~ 0.2 m</a:t>
            </a:r>
            <a:r>
              <a:rPr lang="en-US" baseline="30000" dirty="0" smtClean="0"/>
              <a:t>2</a:t>
            </a:r>
            <a:r>
              <a:rPr lang="en-US" dirty="0" smtClean="0"/>
              <a:t>, latch on to an order from the big experiments like CMS?</a:t>
            </a:r>
          </a:p>
          <a:p>
            <a:endParaRPr lang="en-US" dirty="0"/>
          </a:p>
          <a:p>
            <a:r>
              <a:rPr lang="en-US" dirty="0" smtClean="0"/>
              <a:t>This could provide a level 1 trigger requiring a track through, and could “look up”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p</a:t>
            </a:r>
            <a:r>
              <a:rPr lang="en-US" b="1" baseline="-25000" dirty="0" err="1" smtClean="0">
                <a:solidFill>
                  <a:srgbClr val="FF0000"/>
                </a:solidFill>
              </a:rPr>
              <a:t>x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p</a:t>
            </a:r>
            <a:r>
              <a:rPr lang="en-US" b="1" baseline="-25000" dirty="0" err="1" smtClean="0">
                <a:solidFill>
                  <a:srgbClr val="FF0000"/>
                </a:solidFill>
              </a:rPr>
              <a:t>y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p</a:t>
            </a:r>
            <a:r>
              <a:rPr lang="en-US" b="1" baseline="-25000" dirty="0" err="1" smtClean="0">
                <a:solidFill>
                  <a:srgbClr val="FF0000"/>
                </a:solidFill>
              </a:rPr>
              <a:t>z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or </a:t>
            </a:r>
            <a:r>
              <a:rPr lang="en-US" b="1" dirty="0" err="1" smtClean="0">
                <a:solidFill>
                  <a:srgbClr val="FF0000"/>
                </a:solidFill>
              </a:rPr>
              <a:t>p</a:t>
            </a:r>
            <a:r>
              <a:rPr lang="en-US" b="1" baseline="-25000" dirty="0" err="1" smtClean="0">
                <a:solidFill>
                  <a:srgbClr val="FF0000"/>
                </a:solidFill>
              </a:rPr>
              <a:t>T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p</a:t>
            </a:r>
            <a:r>
              <a:rPr lang="en-US" b="1" baseline="-25000" dirty="0" err="1" smtClean="0">
                <a:solidFill>
                  <a:srgbClr val="FF0000"/>
                </a:solidFill>
              </a:rPr>
              <a:t>z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if desired in simple fast trigger processor.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0690" y="284057"/>
            <a:ext cx="8057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>
                <a:solidFill>
                  <a:srgbClr val="0000FF"/>
                </a:solidFill>
              </a:rPr>
              <a:t>Tracking is a solved problem, many solutions, much experience</a:t>
            </a:r>
            <a:endParaRPr lang="en-US" sz="2400" u="sng" dirty="0">
              <a:solidFill>
                <a:srgbClr val="0000FF"/>
              </a:solidFill>
            </a:endParaRPr>
          </a:p>
        </p:txBody>
      </p:sp>
      <p:pic>
        <p:nvPicPr>
          <p:cNvPr id="4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" t="1447"/>
          <a:stretch>
            <a:fillRect/>
          </a:stretch>
        </p:blipFill>
        <p:spPr bwMode="auto">
          <a:xfrm>
            <a:off x="3712141" y="3834929"/>
            <a:ext cx="4278351" cy="2833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0439" y="4384102"/>
            <a:ext cx="26174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3D silicon: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Columns front-back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Drift is sideways.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Planned for CT-PPS etc.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8287195" y="3564760"/>
            <a:ext cx="0" cy="27519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797317" y="4178406"/>
            <a:ext cx="97975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Particles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09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4122" y="337168"/>
            <a:ext cx="20575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Calorimeters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596" y="1266075"/>
            <a:ext cx="792579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Wanted for energy measurement</a:t>
            </a:r>
          </a:p>
          <a:p>
            <a:r>
              <a:rPr lang="en-US" sz="2000" dirty="0" smtClean="0"/>
              <a:t> Complements tracks </a:t>
            </a:r>
            <a:r>
              <a:rPr lang="en-US" sz="2000" dirty="0" err="1" smtClean="0"/>
              <a:t>Δp</a:t>
            </a:r>
            <a:r>
              <a:rPr lang="en-US" sz="2000" dirty="0" smtClean="0"/>
              <a:t>/p ~ 1% if 1</a:t>
            </a:r>
            <a:r>
              <a:rPr lang="en-US" sz="2000" baseline="30000" dirty="0" smtClean="0"/>
              <a:t>ry</a:t>
            </a:r>
            <a:r>
              <a:rPr lang="en-US" sz="2000" dirty="0" smtClean="0"/>
              <a:t> , and ΔE/E ~ 5% probably achievable.</a:t>
            </a:r>
          </a:p>
          <a:p>
            <a:r>
              <a:rPr lang="en-US" sz="2000" dirty="0" smtClean="0"/>
              <a:t>Follow track upstream with p = E to z = 0. </a:t>
            </a:r>
            <a:endParaRPr lang="en-US" sz="2000" dirty="0"/>
          </a:p>
          <a:p>
            <a:r>
              <a:rPr lang="en-US" sz="2000" dirty="0" smtClean="0"/>
              <a:t>Primaries have x = y = 0 at z = 0, background not.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EM : probably not useful behind TRD (a few X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 already … TRD as ECAL?)</a:t>
            </a:r>
            <a:endParaRPr lang="en-US" sz="2000" dirty="0"/>
          </a:p>
          <a:p>
            <a:endParaRPr lang="en-US" sz="2000" dirty="0" smtClean="0"/>
          </a:p>
          <a:p>
            <a:r>
              <a:rPr lang="en-US" sz="2000" dirty="0" err="1" smtClean="0"/>
              <a:t>HADronic</a:t>
            </a:r>
            <a:r>
              <a:rPr lang="en-US" sz="2000" dirty="0" smtClean="0"/>
              <a:t> sections … can be very deep (even 3m); </a:t>
            </a:r>
            <a:r>
              <a:rPr lang="en-US" sz="2000" dirty="0" err="1" smtClean="0"/>
              <a:t>λ</a:t>
            </a:r>
            <a:r>
              <a:rPr lang="en-US" sz="2000" baseline="-25000" dirty="0" err="1" smtClean="0"/>
              <a:t>I</a:t>
            </a:r>
            <a:r>
              <a:rPr lang="en-US" sz="2000" dirty="0" smtClean="0"/>
              <a:t>(W) = 10 cm </a:t>
            </a:r>
          </a:p>
          <a:p>
            <a:endParaRPr lang="en-US" sz="2000" dirty="0"/>
          </a:p>
          <a:p>
            <a:r>
              <a:rPr lang="en-US" sz="2000" dirty="0" smtClean="0"/>
              <a:t>– good </a:t>
            </a:r>
            <a:r>
              <a:rPr lang="en-US" sz="2000" dirty="0" err="1" smtClean="0"/>
              <a:t>muon</a:t>
            </a:r>
            <a:r>
              <a:rPr lang="en-US" sz="2000" dirty="0" smtClean="0"/>
              <a:t> filter</a:t>
            </a:r>
          </a:p>
          <a:p>
            <a:endParaRPr lang="en-US" sz="2000" dirty="0" smtClean="0"/>
          </a:p>
          <a:p>
            <a:r>
              <a:rPr lang="en-US" sz="2000" dirty="0" smtClean="0"/>
              <a:t>Can profit from major developments in high granularity calorimeters</a:t>
            </a:r>
          </a:p>
          <a:p>
            <a:r>
              <a:rPr lang="en-US" sz="2000" dirty="0" smtClean="0"/>
              <a:t>But our modules much smaller (</a:t>
            </a:r>
            <a:r>
              <a:rPr lang="en-US" sz="2000" dirty="0" err="1" smtClean="0"/>
              <a:t>protoype</a:t>
            </a:r>
            <a:r>
              <a:rPr lang="en-US" sz="2000" dirty="0" smtClean="0"/>
              <a:t> test module size)</a:t>
            </a:r>
          </a:p>
        </p:txBody>
      </p:sp>
    </p:spTree>
    <p:extLst>
      <p:ext uri="{BB962C8B-B14F-4D97-AF65-F5344CB8AC3E}">
        <p14:creationId xmlns:p14="http://schemas.microsoft.com/office/powerpoint/2010/main" val="2079892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10-01 22.59.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9" y="756185"/>
            <a:ext cx="8639279" cy="606710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7014009" y="3645503"/>
            <a:ext cx="1101162" cy="95673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14008" y="4602242"/>
            <a:ext cx="0" cy="12866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257304" y="4657572"/>
            <a:ext cx="1715734" cy="369332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Discard this part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333792" y="4837299"/>
            <a:ext cx="680217" cy="775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590377" y="3978042"/>
            <a:ext cx="1716410" cy="369332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Or just keep this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6118193" y="4353218"/>
            <a:ext cx="347553" cy="4288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7257304" y="5008817"/>
            <a:ext cx="510314" cy="2697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295667" y="108376"/>
            <a:ext cx="3027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Calorimeter Example 1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35645" y="6313315"/>
            <a:ext cx="1754732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Eva </a:t>
            </a:r>
            <a:r>
              <a:rPr lang="en-US" dirty="0" err="1" smtClean="0"/>
              <a:t>Sicking’s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895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2015-10-01 22.52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31" y="805644"/>
            <a:ext cx="4216400" cy="5524500"/>
          </a:xfrm>
          <a:prstGeom prst="rect">
            <a:avLst/>
          </a:prstGeom>
        </p:spPr>
      </p:pic>
      <p:pic>
        <p:nvPicPr>
          <p:cNvPr id="4" name="Picture 3" descr="Screenshot 2015-10-01 23.09.5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544" y="1085662"/>
            <a:ext cx="4051300" cy="490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40823" y="178235"/>
            <a:ext cx="31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 beam data and predictions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48275" y="900996"/>
            <a:ext cx="3084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Highly granular 3D information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39171" y="5890182"/>
            <a:ext cx="34404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Details of 3D “shape”  help correct</a:t>
            </a:r>
          </a:p>
          <a:p>
            <a:r>
              <a:rPr lang="en-US" dirty="0"/>
              <a:t>f</a:t>
            </a:r>
            <a:r>
              <a:rPr lang="en-US" dirty="0" smtClean="0"/>
              <a:t>or side leakage (only on pipe side)</a:t>
            </a:r>
          </a:p>
          <a:p>
            <a:r>
              <a:rPr lang="en-US" dirty="0" smtClean="0"/>
              <a:t>(side-catcher?)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43112" y="-6431"/>
            <a:ext cx="1754732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Eva </a:t>
            </a:r>
            <a:r>
              <a:rPr lang="en-US" dirty="0" err="1" smtClean="0"/>
              <a:t>Sicking’s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419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10-01 23.04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0"/>
            <a:ext cx="9144000" cy="6705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82124" y="37671"/>
            <a:ext cx="1754732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Eva </a:t>
            </a:r>
            <a:r>
              <a:rPr lang="en-US" dirty="0" err="1" smtClean="0"/>
              <a:t>Sicking’s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12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10-01 23.05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90" y="153208"/>
            <a:ext cx="7663763" cy="61439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2070" y="6297153"/>
            <a:ext cx="8521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Tungsten Scintillator Calorimeter 2.5 – 3 m deep should be fine, and </a:t>
            </a:r>
            <a:r>
              <a:rPr lang="en-US" sz="2000" dirty="0" err="1" smtClean="0">
                <a:solidFill>
                  <a:srgbClr val="FF0000"/>
                </a:solidFill>
              </a:rPr>
              <a:t>σ</a:t>
            </a:r>
            <a:r>
              <a:rPr lang="en-US" sz="2000" dirty="0" smtClean="0">
                <a:solidFill>
                  <a:srgbClr val="FF0000"/>
                </a:solidFill>
              </a:rPr>
              <a:t>(E)/E ~ 5%  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89122" y="153208"/>
            <a:ext cx="1754732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Eva </a:t>
            </a:r>
            <a:r>
              <a:rPr lang="en-US" dirty="0" err="1" smtClean="0"/>
              <a:t>Sicking’s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252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94284" y="527187"/>
            <a:ext cx="8025642" cy="51706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Idea, using 10 – 15 m of space in front of TAN: </a:t>
            </a:r>
          </a:p>
          <a:p>
            <a:endParaRPr lang="en-US" sz="2000" b="1" dirty="0">
              <a:solidFill>
                <a:srgbClr val="FF0000"/>
              </a:solidFill>
            </a:endParaRPr>
          </a:p>
          <a:p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Use </a:t>
            </a:r>
            <a:r>
              <a:rPr lang="en-US" b="1" dirty="0" smtClean="0">
                <a:solidFill>
                  <a:srgbClr val="0000FF"/>
                </a:solidFill>
              </a:rPr>
              <a:t>MBX dipoles </a:t>
            </a:r>
            <a:r>
              <a:rPr lang="en-US" dirty="0" smtClean="0"/>
              <a:t>(Integral </a:t>
            </a:r>
            <a:r>
              <a:rPr lang="en-US" dirty="0" err="1" smtClean="0"/>
              <a:t>B.dL</a:t>
            </a:r>
            <a:r>
              <a:rPr lang="en-US" dirty="0" smtClean="0"/>
              <a:t> ~ 30 Tm) as </a:t>
            </a:r>
            <a:r>
              <a:rPr lang="en-US" b="1" dirty="0" smtClean="0">
                <a:solidFill>
                  <a:srgbClr val="0000FF"/>
                </a:solidFill>
              </a:rPr>
              <a:t>spectrometer magnets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Use straight section from ~ </a:t>
            </a:r>
            <a:r>
              <a:rPr lang="en-US" b="1" dirty="0" smtClean="0">
                <a:solidFill>
                  <a:srgbClr val="0000FF"/>
                </a:solidFill>
              </a:rPr>
              <a:t>85m to 140m </a:t>
            </a:r>
            <a:r>
              <a:rPr lang="en-US" dirty="0" smtClean="0"/>
              <a:t>(TAN absorber) space.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Special vacuum chamber </a:t>
            </a:r>
            <a:r>
              <a:rPr lang="en-US" dirty="0" smtClean="0"/>
              <a:t>design for particles to emerge through minimal material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Precision tracking </a:t>
            </a:r>
            <a:r>
              <a:rPr lang="en-US" dirty="0" smtClean="0"/>
              <a:t>(silicon strips or pixels) over a </a:t>
            </a:r>
            <a:r>
              <a:rPr lang="en-US" dirty="0"/>
              <a:t>2</a:t>
            </a:r>
            <a:r>
              <a:rPr lang="en-US" dirty="0" smtClean="0"/>
              <a:t> m (</a:t>
            </a:r>
            <a:r>
              <a:rPr lang="en-US" dirty="0" err="1" smtClean="0"/>
              <a:t>θx</a:t>
            </a:r>
            <a:r>
              <a:rPr lang="en-US" dirty="0" smtClean="0"/>
              <a:t>, </a:t>
            </a:r>
            <a:r>
              <a:rPr lang="en-US" dirty="0" err="1" smtClean="0"/>
              <a:t>θy</a:t>
            </a:r>
            <a:r>
              <a:rPr lang="en-US" dirty="0"/>
              <a:t> </a:t>
            </a:r>
            <a:r>
              <a:rPr lang="en-US" dirty="0" smtClean="0"/>
              <a:t>to a few </a:t>
            </a:r>
            <a:r>
              <a:rPr lang="en-US" dirty="0" err="1" smtClean="0"/>
              <a:t>μrad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Transition Radiation Detectors </a:t>
            </a:r>
            <a:r>
              <a:rPr lang="en-US" dirty="0" smtClean="0"/>
              <a:t>for </a:t>
            </a:r>
            <a:r>
              <a:rPr lang="en-US" dirty="0" err="1" smtClean="0"/>
              <a:t>γ</a:t>
            </a:r>
            <a:r>
              <a:rPr lang="en-US" dirty="0" smtClean="0"/>
              <a:t> = E/m in 10</a:t>
            </a:r>
            <a:r>
              <a:rPr lang="en-US" baseline="30000" dirty="0"/>
              <a:t>3</a:t>
            </a:r>
            <a:r>
              <a:rPr lang="en-US" dirty="0" smtClean="0"/>
              <a:t> – 3. 10</a:t>
            </a:r>
            <a:r>
              <a:rPr lang="en-US" baseline="30000" dirty="0"/>
              <a:t>4</a:t>
            </a:r>
            <a:r>
              <a:rPr lang="en-US" dirty="0" smtClean="0"/>
              <a:t> region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Hadron Calorimeter</a:t>
            </a:r>
            <a:r>
              <a:rPr lang="en-US" dirty="0" smtClean="0"/>
              <a:t> for </a:t>
            </a:r>
            <a:r>
              <a:rPr lang="en-US" dirty="0"/>
              <a:t>e</a:t>
            </a:r>
            <a:r>
              <a:rPr lang="en-US" dirty="0" smtClean="0"/>
              <a:t>nergy measurement </a:t>
            </a:r>
            <a:endParaRPr lang="en-US" dirty="0"/>
          </a:p>
          <a:p>
            <a:endParaRPr lang="en-US" b="1" dirty="0" smtClean="0">
              <a:solidFill>
                <a:srgbClr val="0000FF"/>
              </a:solidFill>
            </a:endParaRPr>
          </a:p>
          <a:p>
            <a:r>
              <a:rPr lang="en-US" b="1" dirty="0" err="1" smtClean="0">
                <a:solidFill>
                  <a:srgbClr val="0000FF"/>
                </a:solidFill>
              </a:rPr>
              <a:t>Muon</a:t>
            </a:r>
            <a:r>
              <a:rPr lang="en-US" b="1" dirty="0" smtClean="0">
                <a:solidFill>
                  <a:srgbClr val="0000FF"/>
                </a:solidFill>
              </a:rPr>
              <a:t> tracking </a:t>
            </a:r>
            <a:r>
              <a:rPr lang="en-US" dirty="0" smtClean="0"/>
              <a:t>behind calorimeter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Bent crystal to channel </a:t>
            </a:r>
            <a:r>
              <a:rPr lang="en-US" dirty="0" smtClean="0"/>
              <a:t>and so accept highest momenta (&gt;~ 4.5 </a:t>
            </a:r>
            <a:r>
              <a:rPr lang="en-US" dirty="0" err="1" smtClean="0"/>
              <a:t>TeV</a:t>
            </a:r>
            <a:r>
              <a:rPr lang="en-US" dirty="0" smtClean="0"/>
              <a:t>, ~4 </a:t>
            </a:r>
            <a:r>
              <a:rPr lang="en-US" dirty="0" err="1" smtClean="0"/>
              <a:t>mrad</a:t>
            </a:r>
            <a:r>
              <a:rPr lang="en-US" dirty="0" smtClean="0"/>
              <a:t> bend)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892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2015-10-02 07.40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873" y="0"/>
            <a:ext cx="5212184" cy="2929297"/>
          </a:xfrm>
          <a:prstGeom prst="rect">
            <a:avLst/>
          </a:prstGeom>
        </p:spPr>
      </p:pic>
      <p:pic>
        <p:nvPicPr>
          <p:cNvPr id="4" name="Picture 3" descr="Screenshot 2015-10-02 07.41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18" y="2929297"/>
            <a:ext cx="7109022" cy="3019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003626"/>
            <a:ext cx="88910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Much harsher environment , very high pile-up, energy density/25 ns, mechanical constraints,</a:t>
            </a:r>
          </a:p>
          <a:p>
            <a:r>
              <a:rPr lang="en-US" dirty="0" smtClean="0"/>
              <a:t>Hard to access operation for ~ a decade. </a:t>
            </a:r>
            <a:r>
              <a:rPr lang="en-US" dirty="0" smtClean="0">
                <a:sym typeface="Wingdings"/>
              </a:rPr>
              <a:t> A very big effort developing. $$$</a:t>
            </a:r>
          </a:p>
          <a:p>
            <a:r>
              <a:rPr lang="en-US" dirty="0" smtClean="0">
                <a:sym typeface="Wingdings"/>
              </a:rPr>
              <a:t>SAS ~ test beam prototype</a:t>
            </a:r>
            <a:r>
              <a:rPr lang="en-US" b="1" dirty="0" smtClean="0">
                <a:solidFill>
                  <a:srgbClr val="0000FF"/>
                </a:solidFill>
                <a:sym typeface="Wingdings"/>
              </a:rPr>
              <a:t>.            “Maybe we could get one?”</a:t>
            </a:r>
            <a:endParaRPr lang="en-US" b="1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35585" y="37671"/>
            <a:ext cx="2163310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Slawek</a:t>
            </a:r>
            <a:r>
              <a:rPr lang="en-US" dirty="0" smtClean="0"/>
              <a:t> </a:t>
            </a:r>
            <a:r>
              <a:rPr lang="en-US" dirty="0" err="1" smtClean="0"/>
              <a:t>Tkaczyk’s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988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10-02 07.43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64" y="498397"/>
            <a:ext cx="8277725" cy="64045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585" y="37671"/>
            <a:ext cx="2163310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Slawek</a:t>
            </a:r>
            <a:r>
              <a:rPr lang="en-US" dirty="0" smtClean="0"/>
              <a:t> </a:t>
            </a:r>
            <a:r>
              <a:rPr lang="en-US" dirty="0" err="1" smtClean="0"/>
              <a:t>Tkaczyk’s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321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10-02 07.45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36" y="1451603"/>
            <a:ext cx="3225377" cy="49299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909" y="339975"/>
            <a:ext cx="82068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Test beam modules </a:t>
            </a:r>
            <a:r>
              <a:rPr lang="en-US" dirty="0" smtClean="0"/>
              <a:t>: Hanging file design</a:t>
            </a:r>
          </a:p>
          <a:p>
            <a:r>
              <a:rPr lang="en-US" dirty="0" smtClean="0"/>
              <a:t>Very versatile if flexibility desired (Can change configuration, insert special layers, etc.</a:t>
            </a:r>
          </a:p>
          <a:p>
            <a:r>
              <a:rPr lang="en-US" dirty="0" smtClean="0"/>
              <a:t>Could be appropriate for SAS. Two support rails for each of the two modules.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46332" y="1781101"/>
            <a:ext cx="4224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major complication for CMS is cooling, as</a:t>
            </a:r>
          </a:p>
          <a:p>
            <a:r>
              <a:rPr lang="en-US" dirty="0" err="1" smtClean="0"/>
              <a:t>Calo</a:t>
            </a:r>
            <a:r>
              <a:rPr lang="en-US" dirty="0" smtClean="0"/>
              <a:t> in confined space.</a:t>
            </a:r>
          </a:p>
        </p:txBody>
      </p:sp>
      <p:pic>
        <p:nvPicPr>
          <p:cNvPr id="8" name="Picture 7" descr="Screenshot 2015-10-02 08.01.2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332" y="2840812"/>
            <a:ext cx="3792246" cy="35407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35585" y="37671"/>
            <a:ext cx="2163310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Slawek</a:t>
            </a:r>
            <a:r>
              <a:rPr lang="en-US" dirty="0" smtClean="0"/>
              <a:t> </a:t>
            </a:r>
            <a:r>
              <a:rPr lang="en-US" dirty="0" err="1" smtClean="0"/>
              <a:t>Tkaczyk’s</a:t>
            </a:r>
            <a:r>
              <a:rPr lang="en-US" dirty="0" smtClean="0"/>
              <a:t> talk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20344467">
            <a:off x="4154517" y="3780127"/>
            <a:ext cx="3739575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SAS cooling simpler: blow cold air.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184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4829" y="625628"/>
            <a:ext cx="8526192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good hadron calorimeter, compact (tungsten plates) to </a:t>
            </a:r>
            <a:r>
              <a:rPr lang="en-US" dirty="0" err="1" smtClean="0"/>
              <a:t>minimise</a:t>
            </a:r>
            <a:r>
              <a:rPr lang="en-US" dirty="0" smtClean="0"/>
              <a:t> lateral leakage can be</a:t>
            </a:r>
          </a:p>
          <a:p>
            <a:r>
              <a:rPr lang="en-US" dirty="0"/>
              <a:t>m</a:t>
            </a:r>
            <a:r>
              <a:rPr lang="en-US" dirty="0" smtClean="0"/>
              <a:t>ade in ~ 2.5  m of longitudinal space.</a:t>
            </a:r>
          </a:p>
          <a:p>
            <a:endParaRPr lang="en-US" dirty="0"/>
          </a:p>
          <a:p>
            <a:r>
              <a:rPr lang="en-US" dirty="0" smtClean="0"/>
              <a:t>Sampling can be with scintillator tiles or bars, silicon pads, or “other” …</a:t>
            </a:r>
          </a:p>
          <a:p>
            <a:r>
              <a:rPr lang="en-US" dirty="0" smtClean="0"/>
              <a:t>Readout of scintillator can be with PMTs or (now cheap and fast) </a:t>
            </a:r>
            <a:r>
              <a:rPr lang="en-US" dirty="0" err="1" smtClean="0"/>
              <a:t>SiPMs</a:t>
            </a:r>
            <a:endParaRPr lang="en-US" dirty="0" smtClean="0"/>
          </a:p>
          <a:p>
            <a:r>
              <a:rPr lang="en-US" dirty="0" smtClean="0"/>
              <a:t>Could include special imaging layers (</a:t>
            </a:r>
            <a:r>
              <a:rPr lang="en-US" dirty="0" err="1" smtClean="0"/>
              <a:t>micromegas</a:t>
            </a:r>
            <a:r>
              <a:rPr lang="en-US" dirty="0" smtClean="0"/>
              <a:t>?) if useful.</a:t>
            </a:r>
          </a:p>
          <a:p>
            <a:endParaRPr lang="en-US" dirty="0" smtClean="0"/>
          </a:p>
          <a:p>
            <a:r>
              <a:rPr lang="en-US" dirty="0" smtClean="0"/>
              <a:t>As occupancy low, and we know from tracking where charge particles enter,</a:t>
            </a:r>
          </a:p>
          <a:p>
            <a:r>
              <a:rPr lang="en-US" dirty="0"/>
              <a:t>b</a:t>
            </a:r>
            <a:r>
              <a:rPr lang="en-US" dirty="0" smtClean="0"/>
              <a:t>ars (e.g. 1cm x 20 cm x 5 mm) in an x-y or u-v-x layer arrangement OK.</a:t>
            </a:r>
          </a:p>
          <a:p>
            <a:endParaRPr lang="en-US" dirty="0" smtClean="0"/>
          </a:p>
          <a:p>
            <a:r>
              <a:rPr lang="en-US" dirty="0" smtClean="0"/>
              <a:t>&gt;&gt; Fewer channels for higher spatial resolution in projections.</a:t>
            </a:r>
          </a:p>
          <a:p>
            <a:endParaRPr lang="en-US" dirty="0"/>
          </a:p>
          <a:p>
            <a:r>
              <a:rPr lang="en-US" dirty="0" smtClean="0"/>
              <a:t>If SAS taken up by ALICE or </a:t>
            </a:r>
            <a:r>
              <a:rPr lang="en-US" dirty="0" err="1" smtClean="0"/>
              <a:t>LHCb</a:t>
            </a:r>
            <a:r>
              <a:rPr lang="en-US" dirty="0" smtClean="0"/>
              <a:t> they already have calorimeters, may “simply add”.</a:t>
            </a:r>
          </a:p>
          <a:p>
            <a:endParaRPr lang="en-US" dirty="0"/>
          </a:p>
          <a:p>
            <a:r>
              <a:rPr lang="en-US" dirty="0" smtClean="0"/>
              <a:t>  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    CALORIMETRY for SAS can be done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735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0555" y="16988"/>
            <a:ext cx="5233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err="1" smtClean="0">
                <a:solidFill>
                  <a:srgbClr val="0000FF"/>
                </a:solidFill>
              </a:rPr>
              <a:t>Muon</a:t>
            </a:r>
            <a:r>
              <a:rPr lang="en-US" sz="2400" u="sng" dirty="0" smtClean="0">
                <a:solidFill>
                  <a:srgbClr val="0000FF"/>
                </a:solidFill>
              </a:rPr>
              <a:t> Measurement behind calorimeter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118" y="659971"/>
            <a:ext cx="8887882" cy="26468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Muons</a:t>
            </a:r>
            <a:r>
              <a:rPr lang="en-US" dirty="0" smtClean="0"/>
              <a:t> : from primary collision:</a:t>
            </a:r>
          </a:p>
          <a:p>
            <a:r>
              <a:rPr lang="en-US" sz="2000" dirty="0" err="1" smtClean="0">
                <a:solidFill>
                  <a:srgbClr val="FF0000"/>
                </a:solidFill>
              </a:rPr>
              <a:t>Drell</a:t>
            </a:r>
            <a:r>
              <a:rPr lang="en-US" sz="2000" dirty="0" smtClean="0">
                <a:solidFill>
                  <a:srgbClr val="FF0000"/>
                </a:solidFill>
              </a:rPr>
              <a:t>-Yan pairs, photo-produced J/</a:t>
            </a:r>
            <a:r>
              <a:rPr lang="en-US" sz="2000" dirty="0" err="1" smtClean="0">
                <a:solidFill>
                  <a:srgbClr val="FF0000"/>
                </a:solidFill>
              </a:rPr>
              <a:t>ψ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ψ</a:t>
            </a:r>
            <a:r>
              <a:rPr lang="en-US" sz="2000" dirty="0" smtClean="0">
                <a:solidFill>
                  <a:srgbClr val="FF0000"/>
                </a:solidFill>
              </a:rPr>
              <a:t>(2S), Υ</a:t>
            </a:r>
            <a:r>
              <a:rPr lang="en-US" sz="2000" baseline="-25000" dirty="0" smtClean="0">
                <a:solidFill>
                  <a:srgbClr val="FF0000"/>
                </a:solidFill>
              </a:rPr>
              <a:t>1,2,3</a:t>
            </a:r>
            <a:r>
              <a:rPr lang="en-US" sz="2000" dirty="0" smtClean="0">
                <a:solidFill>
                  <a:srgbClr val="FF0000"/>
                </a:solidFill>
              </a:rPr>
              <a:t> and </a:t>
            </a:r>
            <a:r>
              <a:rPr lang="en-US" sz="2000" dirty="0" err="1" smtClean="0">
                <a:solidFill>
                  <a:srgbClr val="FF0000"/>
                </a:solidFill>
              </a:rPr>
              <a:t>γγ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sym typeface="Wingdings"/>
              </a:rPr>
              <a:t> </a:t>
            </a:r>
            <a:r>
              <a:rPr lang="en-US" sz="2000" dirty="0" err="1" smtClean="0">
                <a:solidFill>
                  <a:srgbClr val="FF0000"/>
                </a:solidFill>
              </a:rPr>
              <a:t>μ</a:t>
            </a:r>
            <a:r>
              <a:rPr lang="en-US" sz="2000" baseline="30000" dirty="0" err="1" smtClean="0">
                <a:solidFill>
                  <a:srgbClr val="FF0000"/>
                </a:solidFill>
              </a:rPr>
              <a:t>+</a:t>
            </a:r>
            <a:r>
              <a:rPr lang="en-US" sz="2000" dirty="0" err="1" smtClean="0">
                <a:solidFill>
                  <a:srgbClr val="FF0000"/>
                </a:solidFill>
              </a:rPr>
              <a:t>μ</a:t>
            </a:r>
            <a:r>
              <a:rPr lang="en-US" sz="2000" baseline="30000" dirty="0" smtClean="0">
                <a:solidFill>
                  <a:srgbClr val="FF0000"/>
                </a:solidFill>
              </a:rPr>
              <a:t>-</a:t>
            </a:r>
            <a:r>
              <a:rPr lang="en-US" sz="2000" dirty="0" smtClean="0">
                <a:solidFill>
                  <a:srgbClr val="FF0000"/>
                </a:solidFill>
              </a:rPr>
              <a:t> (especially in AA)</a:t>
            </a:r>
          </a:p>
          <a:p>
            <a:r>
              <a:rPr lang="en-US" dirty="0"/>
              <a:t> </a:t>
            </a:r>
            <a:r>
              <a:rPr lang="en-US" dirty="0" smtClean="0"/>
              <a:t>       Some acceptance for measuring both! What is it?</a:t>
            </a:r>
          </a:p>
          <a:p>
            <a:r>
              <a:rPr lang="en-US" dirty="0"/>
              <a:t> </a:t>
            </a:r>
            <a:r>
              <a:rPr lang="en-US" dirty="0" smtClean="0"/>
              <a:t>         Almost prompt, from </a:t>
            </a:r>
            <a:r>
              <a:rPr lang="en-US" sz="2000" dirty="0" smtClean="0">
                <a:solidFill>
                  <a:srgbClr val="FF0000"/>
                </a:solidFill>
              </a:rPr>
              <a:t>c, b decays. Note BR ( D</a:t>
            </a:r>
            <a:r>
              <a:rPr lang="en-US" sz="2000" baseline="30000" dirty="0" smtClean="0">
                <a:solidFill>
                  <a:srgbClr val="FF0000"/>
                </a:solidFill>
              </a:rPr>
              <a:t>0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sym typeface="Wingdings"/>
              </a:rPr>
              <a:t> μ + X) = 6.7%</a:t>
            </a:r>
          </a:p>
          <a:p>
            <a:r>
              <a:rPr lang="en-US" dirty="0" smtClean="0">
                <a:sym typeface="Wingdings"/>
              </a:rPr>
              <a:t>Background from π, K </a:t>
            </a:r>
            <a:r>
              <a:rPr lang="en-US" dirty="0" err="1" smtClean="0">
                <a:sym typeface="Wingdings"/>
              </a:rPr>
              <a:t>etc</a:t>
            </a:r>
            <a:r>
              <a:rPr lang="en-US" dirty="0" smtClean="0">
                <a:sym typeface="Wingdings"/>
              </a:rPr>
              <a:t> decays. </a:t>
            </a:r>
            <a:r>
              <a:rPr lang="en-US" dirty="0" err="1" smtClean="0">
                <a:sym typeface="Wingdings"/>
              </a:rPr>
              <a:t>γcτ</a:t>
            </a:r>
            <a:r>
              <a:rPr lang="en-US" dirty="0" smtClean="0">
                <a:sym typeface="Wingdings"/>
              </a:rPr>
              <a:t>(π) at 2.8 </a:t>
            </a:r>
            <a:r>
              <a:rPr lang="en-US" dirty="0" err="1" smtClean="0">
                <a:sym typeface="Wingdings"/>
              </a:rPr>
              <a:t>TeV</a:t>
            </a:r>
            <a:r>
              <a:rPr lang="en-US" dirty="0" smtClean="0">
                <a:sym typeface="Wingdings"/>
              </a:rPr>
              <a:t> = 150 km, . </a:t>
            </a:r>
            <a:r>
              <a:rPr lang="el-GR" dirty="0" smtClean="0">
                <a:sym typeface="Wingdings"/>
              </a:rPr>
              <a:t>γ</a:t>
            </a:r>
            <a:r>
              <a:rPr lang="en-US" dirty="0" err="1" smtClean="0">
                <a:sym typeface="Wingdings"/>
              </a:rPr>
              <a:t>cτ</a:t>
            </a:r>
            <a:r>
              <a:rPr lang="en-US" dirty="0" smtClean="0">
                <a:sym typeface="Wingdings"/>
              </a:rPr>
              <a:t>(K</a:t>
            </a:r>
            <a:r>
              <a:rPr lang="en-US" baseline="30000" dirty="0" smtClean="0">
                <a:sym typeface="Wingdings"/>
              </a:rPr>
              <a:t>+</a:t>
            </a:r>
            <a:r>
              <a:rPr lang="en-US" dirty="0" smtClean="0">
                <a:sym typeface="Wingdings"/>
              </a:rPr>
              <a:t>) = 70 km</a:t>
            </a:r>
          </a:p>
          <a:p>
            <a:r>
              <a:rPr lang="en-US" dirty="0" smtClean="0">
                <a:sym typeface="Wingdings"/>
              </a:rPr>
              <a:t>Background from upstream interactions in pipes etc. </a:t>
            </a:r>
          </a:p>
          <a:p>
            <a:r>
              <a:rPr lang="en-US" dirty="0" smtClean="0">
                <a:sym typeface="Wingdings"/>
              </a:rPr>
              <a:t>Momentum from upstream tracking, penetration and energy loss (</a:t>
            </a:r>
            <a:r>
              <a:rPr lang="en-US" dirty="0" err="1" smtClean="0">
                <a:sym typeface="Wingdings"/>
              </a:rPr>
              <a:t>fn</a:t>
            </a:r>
            <a:r>
              <a:rPr lang="en-US" dirty="0" smtClean="0">
                <a:sym typeface="Wingdings"/>
              </a:rPr>
              <a:t>(E)) through calorimeter</a:t>
            </a:r>
            <a:endParaRPr lang="en-US" dirty="0">
              <a:sym typeface="Wingdings"/>
            </a:endParaRPr>
          </a:p>
          <a:p>
            <a:r>
              <a:rPr lang="en-US" dirty="0" smtClean="0">
                <a:solidFill>
                  <a:srgbClr val="0000FF"/>
                </a:solidFill>
                <a:sym typeface="Wingdings"/>
              </a:rPr>
              <a:t>TRD signals consistent with m = p/</a:t>
            </a:r>
            <a:r>
              <a:rPr lang="en-US" dirty="0" err="1" smtClean="0">
                <a:solidFill>
                  <a:srgbClr val="0000FF"/>
                </a:solidFill>
                <a:sym typeface="Wingdings"/>
              </a:rPr>
              <a:t>γ</a:t>
            </a:r>
            <a:r>
              <a:rPr lang="en-US" dirty="0">
                <a:solidFill>
                  <a:srgbClr val="0000FF"/>
                </a:solidFill>
                <a:sym typeface="Wingdings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= m(μ)    (= m(π) , no separation.</a:t>
            </a:r>
            <a:endParaRPr lang="en-US" dirty="0" smtClean="0">
              <a:sym typeface="Wingdings"/>
            </a:endParaRPr>
          </a:p>
          <a:p>
            <a:endParaRPr lang="en-US" dirty="0"/>
          </a:p>
        </p:txBody>
      </p:sp>
      <p:pic>
        <p:nvPicPr>
          <p:cNvPr id="2" name="Picture 1" descr="Screenshot 2015-09-29 09.28.0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1" t="10462" r="4152" b="7730"/>
          <a:stretch/>
        </p:blipFill>
        <p:spPr>
          <a:xfrm>
            <a:off x="3249367" y="3080413"/>
            <a:ext cx="5732273" cy="3777587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7698284" y="6021420"/>
            <a:ext cx="423745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583465" y="5705266"/>
            <a:ext cx="5693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HERE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799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74859" y="14342"/>
            <a:ext cx="25651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</a:rPr>
              <a:t>Muon</a:t>
            </a:r>
            <a:r>
              <a:rPr lang="en-US" sz="2800" dirty="0" smtClean="0">
                <a:solidFill>
                  <a:srgbClr val="0000FF"/>
                </a:solidFill>
              </a:rPr>
              <a:t> Detectors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9230" y="943684"/>
            <a:ext cx="90522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Background  from π or K decay. Lifetimes very long: </a:t>
            </a:r>
            <a:r>
              <a:rPr lang="en-US" dirty="0" err="1" smtClean="0">
                <a:sym typeface="Wingdings"/>
              </a:rPr>
              <a:t>γcτ</a:t>
            </a:r>
            <a:r>
              <a:rPr lang="en-US" dirty="0" smtClean="0">
                <a:sym typeface="Wingdings"/>
              </a:rPr>
              <a:t>(π/K) at 2.8 </a:t>
            </a:r>
            <a:r>
              <a:rPr lang="en-US" dirty="0" err="1" smtClean="0">
                <a:sym typeface="Wingdings"/>
              </a:rPr>
              <a:t>TeV</a:t>
            </a:r>
            <a:r>
              <a:rPr lang="en-US" dirty="0" smtClean="0">
                <a:sym typeface="Wingdings"/>
              </a:rPr>
              <a:t> = 150/70 km</a:t>
            </a:r>
          </a:p>
          <a:p>
            <a:r>
              <a:rPr lang="en-US" dirty="0" smtClean="0">
                <a:sym typeface="Wingdings"/>
              </a:rPr>
              <a:t>But we measure </a:t>
            </a:r>
            <a:r>
              <a:rPr lang="en-US" dirty="0" smtClean="0"/>
              <a:t>π and K spectra and know this well.</a:t>
            </a:r>
          </a:p>
          <a:p>
            <a:r>
              <a:rPr lang="en-US" dirty="0" smtClean="0"/>
              <a:t>Background from upstream interactions in pipe, materials; tracking (&amp; E) should eliminate this.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39959" y="168230"/>
            <a:ext cx="3324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 also punch-through monitoring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5762" y="2227243"/>
            <a:ext cx="800073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Area should match calorimeters, </a:t>
            </a:r>
            <a:r>
              <a:rPr lang="en-US" b="1" dirty="0" smtClean="0">
                <a:solidFill>
                  <a:srgbClr val="FF0000"/>
                </a:solidFill>
              </a:rPr>
              <a:t>so ~ 20 cm x 30 cm </a:t>
            </a:r>
            <a:r>
              <a:rPr lang="en-US" dirty="0" smtClean="0"/>
              <a:t>on each side.</a:t>
            </a:r>
          </a:p>
          <a:p>
            <a:r>
              <a:rPr lang="en-US" dirty="0" smtClean="0"/>
              <a:t>Simply to require a crude “track” matching the upstream detectors (tracking + TRD)</a:t>
            </a:r>
          </a:p>
          <a:p>
            <a:r>
              <a:rPr lang="en-US" dirty="0" smtClean="0"/>
              <a:t>Probably </a:t>
            </a:r>
            <a:r>
              <a:rPr lang="en-US" dirty="0" err="1" smtClean="0"/>
              <a:t>σ</a:t>
            </a:r>
            <a:r>
              <a:rPr lang="en-US" dirty="0" smtClean="0"/>
              <a:t>(x, y) ~ 5 mm is fine, and about </a:t>
            </a:r>
            <a:r>
              <a:rPr lang="en-US" b="1" dirty="0" smtClean="0">
                <a:solidFill>
                  <a:srgbClr val="FF0000"/>
                </a:solidFill>
              </a:rPr>
              <a:t>1 – 2m long*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There are many established technologies. This one (</a:t>
            </a:r>
            <a:r>
              <a:rPr lang="en-US" dirty="0" err="1" smtClean="0">
                <a:solidFill>
                  <a:srgbClr val="0000FF"/>
                </a:solidFill>
              </a:rPr>
              <a:t>Dzero</a:t>
            </a:r>
            <a:r>
              <a:rPr lang="en-US" dirty="0" smtClean="0">
                <a:solidFill>
                  <a:srgbClr val="0000FF"/>
                </a:solidFill>
              </a:rPr>
              <a:t>):</a:t>
            </a:r>
          </a:p>
          <a:p>
            <a:r>
              <a:rPr lang="en-US" dirty="0">
                <a:solidFill>
                  <a:srgbClr val="0000FF"/>
                </a:solidFill>
              </a:rPr>
              <a:t>h</a:t>
            </a:r>
            <a:r>
              <a:rPr lang="en-US" dirty="0" smtClean="0">
                <a:solidFill>
                  <a:srgbClr val="0000FF"/>
                </a:solidFill>
              </a:rPr>
              <a:t>as ~ 2 cm “</a:t>
            </a:r>
            <a:r>
              <a:rPr lang="en-US" dirty="0" err="1" smtClean="0">
                <a:solidFill>
                  <a:srgbClr val="0000FF"/>
                </a:solidFill>
              </a:rPr>
              <a:t>toblerone</a:t>
            </a:r>
            <a:r>
              <a:rPr lang="en-US" dirty="0" smtClean="0">
                <a:solidFill>
                  <a:srgbClr val="0000FF"/>
                </a:solidFill>
              </a:rPr>
              <a:t>” bars with WLS fibers, can have </a:t>
            </a:r>
          </a:p>
          <a:p>
            <a:r>
              <a:rPr lang="en-US" dirty="0" err="1" smtClean="0">
                <a:solidFill>
                  <a:srgbClr val="0000FF"/>
                </a:solidFill>
              </a:rPr>
              <a:t>SiPM</a:t>
            </a:r>
            <a:r>
              <a:rPr lang="en-US" dirty="0" smtClean="0">
                <a:solidFill>
                  <a:srgbClr val="0000FF"/>
                </a:solidFill>
              </a:rPr>
              <a:t> at each end. Pulse height sharing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 x </a:t>
            </a:r>
            <a:r>
              <a:rPr lang="en-US" dirty="0" err="1" smtClean="0">
                <a:solidFill>
                  <a:srgbClr val="0000FF"/>
                </a:solidFill>
                <a:sym typeface="Wingdings"/>
              </a:rPr>
              <a:t>coord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.</a:t>
            </a:r>
          </a:p>
          <a:p>
            <a:r>
              <a:rPr lang="en-US" dirty="0" smtClean="0">
                <a:solidFill>
                  <a:srgbClr val="0000FF"/>
                </a:solidFill>
                <a:sym typeface="Wingdings"/>
              </a:rPr>
              <a:t>3 views </a:t>
            </a:r>
            <a:r>
              <a:rPr lang="en-US" dirty="0" err="1" smtClean="0">
                <a:solidFill>
                  <a:srgbClr val="0000FF"/>
                </a:solidFill>
                <a:sym typeface="Wingdings"/>
              </a:rPr>
              <a:t>u,v,x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 at front and back of 1 – 2m space.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2" name="Picture 11" descr="IMG_879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388" y="3673147"/>
            <a:ext cx="3100919" cy="22553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3314" y="5812002"/>
            <a:ext cx="49205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If done with ALICE / </a:t>
            </a:r>
            <a:r>
              <a:rPr lang="en-US" dirty="0" err="1" smtClean="0"/>
              <a:t>LHCb</a:t>
            </a:r>
            <a:r>
              <a:rPr lang="en-US" dirty="0" smtClean="0"/>
              <a:t> they have technologies:</a:t>
            </a:r>
          </a:p>
          <a:p>
            <a:r>
              <a:rPr lang="en-US" dirty="0" smtClean="0"/>
              <a:t>RPCs with Cathode pads,  MWPCs and triple-GEMs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207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10-08 16.51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07" y="1863736"/>
            <a:ext cx="6719345" cy="45653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9735"/>
            <a:ext cx="9044550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Charm and beauty hadrons only measured at LHC in central region.</a:t>
            </a:r>
          </a:p>
          <a:p>
            <a:r>
              <a:rPr lang="en-US" dirty="0" smtClean="0"/>
              <a:t>Some models, e.g. Stan Brodsky “intrinsic heavy flavor” have enhanced forward Q production</a:t>
            </a:r>
          </a:p>
          <a:p>
            <a:r>
              <a:rPr lang="en-US" dirty="0" smtClean="0"/>
              <a:t>-- Massive Quarks in sea carry high momentum for same rapidity (</a:t>
            </a:r>
            <a:r>
              <a:rPr lang="en-US" sz="2000" dirty="0" smtClean="0">
                <a:solidFill>
                  <a:srgbClr val="FF0000"/>
                </a:solidFill>
              </a:rPr>
              <a:t>At </a:t>
            </a:r>
            <a:r>
              <a:rPr lang="en-US" sz="2000" dirty="0" err="1" smtClean="0">
                <a:solidFill>
                  <a:srgbClr val="FF0000"/>
                </a:solidFill>
              </a:rPr>
              <a:t>p</a:t>
            </a:r>
            <a:r>
              <a:rPr lang="en-US" sz="2000" baseline="-25000" dirty="0" err="1" smtClean="0">
                <a:solidFill>
                  <a:srgbClr val="FF0000"/>
                </a:solidFill>
              </a:rPr>
              <a:t>T</a:t>
            </a:r>
            <a:r>
              <a:rPr lang="en-US" sz="2000" dirty="0" smtClean="0">
                <a:solidFill>
                  <a:srgbClr val="FF0000"/>
                </a:solidFill>
              </a:rPr>
              <a:t> = 0 </a:t>
            </a:r>
            <a:r>
              <a:rPr lang="en-US" sz="2000" dirty="0" err="1" smtClean="0">
                <a:solidFill>
                  <a:srgbClr val="FF0000"/>
                </a:solidFill>
              </a:rPr>
              <a:t>x</a:t>
            </a:r>
            <a:r>
              <a:rPr lang="en-US" sz="2000" baseline="-25000" dirty="0" err="1" smtClean="0">
                <a:solidFill>
                  <a:srgbClr val="FF0000"/>
                </a:solidFill>
              </a:rPr>
              <a:t>F</a:t>
            </a:r>
            <a:r>
              <a:rPr lang="en-US" sz="2000" dirty="0" smtClean="0">
                <a:solidFill>
                  <a:srgbClr val="FF0000"/>
                </a:solidFill>
              </a:rPr>
              <a:t> = </a:t>
            </a:r>
            <a:r>
              <a:rPr lang="en-US" sz="2000" dirty="0" err="1" smtClean="0">
                <a:solidFill>
                  <a:srgbClr val="FF0000"/>
                </a:solidFill>
              </a:rPr>
              <a:t>m.e</a:t>
            </a:r>
            <a:r>
              <a:rPr lang="en-US" sz="2000" baseline="30000" dirty="0" err="1" smtClean="0">
                <a:solidFill>
                  <a:srgbClr val="FF0000"/>
                </a:solidFill>
              </a:rPr>
              <a:t>y</a:t>
            </a:r>
            <a:r>
              <a:rPr lang="en-US" sz="2000" dirty="0" smtClean="0">
                <a:solidFill>
                  <a:srgbClr val="FF0000"/>
                </a:solidFill>
              </a:rPr>
              <a:t> / √s</a:t>
            </a:r>
            <a:r>
              <a:rPr lang="en-US" dirty="0" smtClean="0"/>
              <a:t>)</a:t>
            </a:r>
          </a:p>
          <a:p>
            <a:r>
              <a:rPr lang="en-US" dirty="0"/>
              <a:t>c</a:t>
            </a:r>
            <a:r>
              <a:rPr lang="en-US" dirty="0" smtClean="0"/>
              <a:t>, b </a:t>
            </a:r>
            <a:r>
              <a:rPr lang="en-US" dirty="0" smtClean="0">
                <a:sym typeface="Wingdings"/>
              </a:rPr>
              <a:t> μ    gives excess prompt </a:t>
            </a:r>
            <a:r>
              <a:rPr lang="en-US" dirty="0" err="1" smtClean="0">
                <a:sym typeface="Wingdings"/>
              </a:rPr>
              <a:t>muons</a:t>
            </a:r>
            <a:r>
              <a:rPr lang="en-US" dirty="0" smtClean="0">
                <a:sym typeface="Wingdings"/>
              </a:rPr>
              <a:t> at large </a:t>
            </a:r>
            <a:r>
              <a:rPr lang="en-US" dirty="0" err="1" smtClean="0">
                <a:sym typeface="Wingdings"/>
              </a:rPr>
              <a:t>xF</a:t>
            </a:r>
            <a:r>
              <a:rPr lang="en-US" dirty="0" smtClean="0">
                <a:sym typeface="Wingdings"/>
              </a:rPr>
              <a:t>.</a:t>
            </a:r>
          </a:p>
          <a:p>
            <a:r>
              <a:rPr lang="en-US" dirty="0" smtClean="0">
                <a:sym typeface="Wingdings"/>
              </a:rPr>
              <a:t>In </a:t>
            </a:r>
            <a:r>
              <a:rPr lang="en-US" dirty="0" err="1" smtClean="0">
                <a:sym typeface="Wingdings"/>
              </a:rPr>
              <a:t>Δx</a:t>
            </a:r>
            <a:r>
              <a:rPr lang="en-US" dirty="0" smtClean="0">
                <a:sym typeface="Wingdings"/>
              </a:rPr>
              <a:t> = 0.1 at x = 0.4 about 10</a:t>
            </a:r>
            <a:r>
              <a:rPr lang="en-US" baseline="30000" dirty="0" smtClean="0">
                <a:sym typeface="Wingdings"/>
              </a:rPr>
              <a:t>-3</a:t>
            </a:r>
            <a:r>
              <a:rPr lang="en-US" dirty="0" smtClean="0">
                <a:sym typeface="Wingdings"/>
              </a:rPr>
              <a:t> per inelastic event. At PU = 1 have 30 million X/sec : ~ 10</a:t>
            </a:r>
            <a:r>
              <a:rPr lang="en-US" baseline="30000" dirty="0" smtClean="0">
                <a:sym typeface="Wingdings"/>
              </a:rPr>
              <a:t>4</a:t>
            </a:r>
            <a:r>
              <a:rPr lang="en-US" dirty="0" smtClean="0">
                <a:sym typeface="Wingdings"/>
              </a:rPr>
              <a:t> μ/s !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4008102" y="3612511"/>
            <a:ext cx="577297" cy="1385621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17374" y="4107377"/>
            <a:ext cx="418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μ?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060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10-09 17.02.1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6" b="16483"/>
          <a:stretch/>
        </p:blipFill>
        <p:spPr>
          <a:xfrm>
            <a:off x="1013545" y="2058740"/>
            <a:ext cx="6983252" cy="46847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79176" y="1579354"/>
            <a:ext cx="65628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solidFill>
                  <a:srgbClr val="0000FF"/>
                </a:solidFill>
              </a:rPr>
              <a:t>Half day parallel session on TRD developments and prospects</a:t>
            </a:r>
            <a:endParaRPr lang="en-US" sz="2000" u="sng" dirty="0">
              <a:solidFill>
                <a:srgbClr val="0000FF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713623" y="5746134"/>
            <a:ext cx="1413672" cy="3628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60385" y="3598906"/>
            <a:ext cx="1479176" cy="4930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690916" y="0"/>
            <a:ext cx="62428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 smtClean="0">
                <a:solidFill>
                  <a:srgbClr val="0000FF"/>
                </a:solidFill>
              </a:rPr>
              <a:t>Transition Radiation Detectors - TRD</a:t>
            </a:r>
            <a:endParaRPr lang="en-US" sz="3200" u="sng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4637" y="633773"/>
            <a:ext cx="77572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Probably only technique for distinguishing π / K / p at multi-</a:t>
            </a:r>
            <a:r>
              <a:rPr lang="en-US" sz="2000" dirty="0" err="1" smtClean="0"/>
              <a:t>TeV</a:t>
            </a:r>
            <a:r>
              <a:rPr lang="en-US" sz="2000" dirty="0" smtClean="0"/>
              <a:t> energies</a:t>
            </a:r>
          </a:p>
          <a:p>
            <a:r>
              <a:rPr lang="en-US" sz="2000" dirty="0" smtClean="0"/>
              <a:t>Interesting challenge far beyond usual e/π separation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48338" y="2047642"/>
            <a:ext cx="4393526" cy="369332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-Day Meeting on SAS@LHC, CERN, Oct 1 + 2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625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10-09 17.02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647"/>
            <a:ext cx="9144000" cy="651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16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10-10 09.38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78" y="486872"/>
            <a:ext cx="8665667" cy="63711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8447" y="117540"/>
            <a:ext cx="8919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E769 (Jeff </a:t>
            </a:r>
            <a:r>
              <a:rPr lang="en-US" b="1" dirty="0" err="1" smtClean="0">
                <a:solidFill>
                  <a:srgbClr val="0000FF"/>
                </a:solidFill>
              </a:rPr>
              <a:t>Appel</a:t>
            </a:r>
            <a:r>
              <a:rPr lang="en-US" b="1" dirty="0" smtClean="0">
                <a:solidFill>
                  <a:srgbClr val="0000FF"/>
                </a:solidFill>
              </a:rPr>
              <a:t> inter alia) used TRDs to distinguish beam particles and measure </a:t>
            </a:r>
            <a:r>
              <a:rPr lang="en-US" b="1" dirty="0" err="1" smtClean="0">
                <a:solidFill>
                  <a:srgbClr val="0000FF"/>
                </a:solidFill>
              </a:rPr>
              <a:t>fwd</a:t>
            </a:r>
            <a:r>
              <a:rPr lang="en-US" b="1" dirty="0" smtClean="0">
                <a:solidFill>
                  <a:srgbClr val="0000FF"/>
                </a:solidFill>
              </a:rPr>
              <a:t> charm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572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09-23 14.56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745" y="5920187"/>
            <a:ext cx="7698255" cy="613707"/>
          </a:xfrm>
          <a:prstGeom prst="rect">
            <a:avLst/>
          </a:prstGeom>
        </p:spPr>
      </p:pic>
      <p:pic>
        <p:nvPicPr>
          <p:cNvPr id="5" name="Picture 4" descr="Screenshot 2015-09-23 14.56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603" y="1320944"/>
            <a:ext cx="4698915" cy="45153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11840" y="259114"/>
            <a:ext cx="45321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x</a:t>
            </a:r>
            <a:r>
              <a:rPr lang="en-US" sz="2400" baseline="-25000" dirty="0" err="1" smtClean="0">
                <a:solidFill>
                  <a:srgbClr val="FF0000"/>
                </a:solidFill>
              </a:rPr>
              <a:t>Bjorken</a:t>
            </a:r>
            <a:r>
              <a:rPr lang="en-US" sz="2400" dirty="0" smtClean="0">
                <a:solidFill>
                  <a:srgbClr val="FF0000"/>
                </a:solidFill>
              </a:rPr>
              <a:t> = </a:t>
            </a:r>
            <a:r>
              <a:rPr lang="en-US" sz="2400" dirty="0" err="1" smtClean="0">
                <a:solidFill>
                  <a:srgbClr val="FF0000"/>
                </a:solidFill>
              </a:rPr>
              <a:t>x</a:t>
            </a:r>
            <a:r>
              <a:rPr lang="en-US" sz="2400" baseline="-25000" dirty="0" err="1" smtClean="0">
                <a:solidFill>
                  <a:srgbClr val="FF0000"/>
                </a:solidFill>
              </a:rPr>
              <a:t>Bj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= p(</a:t>
            </a:r>
            <a:r>
              <a:rPr lang="en-US" dirty="0" err="1" smtClean="0"/>
              <a:t>parton</a:t>
            </a:r>
            <a:r>
              <a:rPr lang="en-US" dirty="0" smtClean="0"/>
              <a:t>)/p(proton)</a:t>
            </a:r>
          </a:p>
          <a:p>
            <a:r>
              <a:rPr lang="en-US" dirty="0" smtClean="0"/>
              <a:t>Major industry at HERA, and these PDFs</a:t>
            </a:r>
          </a:p>
          <a:p>
            <a:r>
              <a:rPr lang="en-US" dirty="0" smtClean="0"/>
              <a:t>Needed for hard (</a:t>
            </a:r>
            <a:r>
              <a:rPr lang="en-US" dirty="0" err="1" smtClean="0"/>
              <a:t>partonic</a:t>
            </a:r>
            <a:r>
              <a:rPr lang="en-US" dirty="0" smtClean="0"/>
              <a:t>) interactions at LHC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1605" y="531279"/>
            <a:ext cx="425500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x</a:t>
            </a:r>
            <a:r>
              <a:rPr lang="en-US" sz="2400" baseline="-25000" dirty="0" err="1" smtClean="0">
                <a:solidFill>
                  <a:srgbClr val="FF0000"/>
                </a:solidFill>
              </a:rPr>
              <a:t>Feynman</a:t>
            </a:r>
            <a:r>
              <a:rPr lang="en-US" sz="2400" dirty="0" smtClean="0">
                <a:solidFill>
                  <a:srgbClr val="FF0000"/>
                </a:solidFill>
              </a:rPr>
              <a:t> = </a:t>
            </a:r>
            <a:r>
              <a:rPr lang="en-US" sz="2400" dirty="0" err="1" smtClean="0">
                <a:solidFill>
                  <a:srgbClr val="FF0000"/>
                </a:solidFill>
              </a:rPr>
              <a:t>x</a:t>
            </a:r>
            <a:r>
              <a:rPr lang="en-US" sz="2400" baseline="-25000" dirty="0" err="1" smtClean="0">
                <a:solidFill>
                  <a:srgbClr val="FF0000"/>
                </a:solidFill>
              </a:rPr>
              <a:t>F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= p(hadron)/p(proton)</a:t>
            </a:r>
          </a:p>
          <a:p>
            <a:endParaRPr lang="en-US" dirty="0"/>
          </a:p>
          <a:p>
            <a:r>
              <a:rPr lang="en-US" dirty="0" err="1" smtClean="0"/>
              <a:t>x</a:t>
            </a:r>
            <a:r>
              <a:rPr lang="en-US" baseline="-25000" dirty="0" err="1" smtClean="0"/>
              <a:t>F</a:t>
            </a:r>
            <a:r>
              <a:rPr lang="en-US" dirty="0" smtClean="0"/>
              <a:t> –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Bj</a:t>
            </a:r>
            <a:r>
              <a:rPr lang="en-US" dirty="0" smtClean="0"/>
              <a:t> relationship, but less direct than</a:t>
            </a:r>
          </a:p>
          <a:p>
            <a:r>
              <a:rPr lang="en-US" dirty="0"/>
              <a:t>i</a:t>
            </a:r>
            <a:r>
              <a:rPr lang="en-US" dirty="0" smtClean="0"/>
              <a:t>n deep inelastic scattering.</a:t>
            </a:r>
          </a:p>
          <a:p>
            <a:endParaRPr lang="en-US" dirty="0"/>
          </a:p>
          <a:p>
            <a:r>
              <a:rPr lang="en-US" dirty="0" smtClean="0"/>
              <a:t>E.g. p </a:t>
            </a:r>
            <a:r>
              <a:rPr lang="en-US" dirty="0" smtClean="0">
                <a:sym typeface="Wingdings"/>
              </a:rPr>
              <a:t> π</a:t>
            </a:r>
            <a:r>
              <a:rPr lang="en-US" baseline="30000" dirty="0" smtClean="0">
                <a:sym typeface="Wingdings"/>
              </a:rPr>
              <a:t>+</a:t>
            </a:r>
            <a:r>
              <a:rPr lang="en-US" dirty="0" smtClean="0">
                <a:sym typeface="Wingdings"/>
              </a:rPr>
              <a:t> is from leading u adding a </a:t>
            </a:r>
            <a:r>
              <a:rPr lang="en-US" dirty="0" err="1" smtClean="0">
                <a:sym typeface="Wingdings"/>
              </a:rPr>
              <a:t>dbar</a:t>
            </a:r>
            <a:endParaRPr lang="en-US" dirty="0" smtClean="0">
              <a:sym typeface="Wingdings"/>
            </a:endParaRPr>
          </a:p>
          <a:p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     </a:t>
            </a:r>
            <a:r>
              <a:rPr lang="en-US" dirty="0"/>
              <a:t>p </a:t>
            </a:r>
            <a:r>
              <a:rPr lang="en-US" dirty="0">
                <a:sym typeface="Wingdings"/>
              </a:rPr>
              <a:t> </a:t>
            </a:r>
            <a:r>
              <a:rPr lang="en-US" dirty="0" smtClean="0">
                <a:sym typeface="Wingdings"/>
              </a:rPr>
              <a:t>π</a:t>
            </a:r>
            <a:r>
              <a:rPr lang="en-US" baseline="30000" dirty="0" smtClean="0">
                <a:sym typeface="Wingdings"/>
              </a:rPr>
              <a:t>-</a:t>
            </a:r>
            <a:r>
              <a:rPr lang="en-US" dirty="0" smtClean="0">
                <a:sym typeface="Wingdings"/>
              </a:rPr>
              <a:t> </a:t>
            </a:r>
            <a:r>
              <a:rPr lang="en-US" dirty="0">
                <a:sym typeface="Wingdings"/>
              </a:rPr>
              <a:t>is from leading </a:t>
            </a:r>
            <a:r>
              <a:rPr lang="en-US" dirty="0" smtClean="0">
                <a:sym typeface="Wingdings"/>
              </a:rPr>
              <a:t>d </a:t>
            </a:r>
            <a:r>
              <a:rPr lang="en-US" dirty="0">
                <a:sym typeface="Wingdings"/>
              </a:rPr>
              <a:t>adding a </a:t>
            </a:r>
            <a:r>
              <a:rPr lang="en-US" dirty="0" err="1" smtClean="0">
                <a:sym typeface="Wingdings"/>
              </a:rPr>
              <a:t>ubar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Ratio at high x reflects </a:t>
            </a:r>
            <a:r>
              <a:rPr lang="en-US" dirty="0" err="1" smtClean="0">
                <a:sym typeface="Wingdings"/>
              </a:rPr>
              <a:t>u:d</a:t>
            </a:r>
            <a:r>
              <a:rPr lang="en-US" dirty="0" smtClean="0">
                <a:sym typeface="Wingdings"/>
              </a:rPr>
              <a:t> in p </a:t>
            </a:r>
            <a:endParaRPr lang="en-US" dirty="0">
              <a:sym typeface="Wingdings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337097" y="5485048"/>
            <a:ext cx="2486141" cy="0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945260" y="5511264"/>
            <a:ext cx="3147015" cy="33855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Not measured for </a:t>
            </a:r>
            <a:r>
              <a:rPr lang="en-US" sz="1600" dirty="0" err="1" smtClean="0">
                <a:solidFill>
                  <a:srgbClr val="0000FF"/>
                </a:solidFill>
              </a:rPr>
              <a:t>x</a:t>
            </a:r>
            <a:r>
              <a:rPr lang="en-US" sz="1600" baseline="-25000" dirty="0" err="1" smtClean="0">
                <a:solidFill>
                  <a:srgbClr val="0000FF"/>
                </a:solidFill>
              </a:rPr>
              <a:t>F</a:t>
            </a:r>
            <a:r>
              <a:rPr lang="en-US" sz="1600" dirty="0" smtClean="0">
                <a:solidFill>
                  <a:srgbClr val="0000FF"/>
                </a:solidFill>
              </a:rPr>
              <a:t> at √s &gt; 63 </a:t>
            </a:r>
            <a:r>
              <a:rPr lang="en-US" sz="1600" dirty="0" err="1">
                <a:solidFill>
                  <a:srgbClr val="0000FF"/>
                </a:solidFill>
              </a:rPr>
              <a:t>G</a:t>
            </a:r>
            <a:r>
              <a:rPr lang="en-US" sz="1600" dirty="0" err="1" smtClean="0">
                <a:solidFill>
                  <a:srgbClr val="0000FF"/>
                </a:solidFill>
              </a:rPr>
              <a:t>eV</a:t>
            </a:r>
            <a:endParaRPr lang="en-US" sz="1600" dirty="0">
              <a:solidFill>
                <a:srgbClr val="0000FF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402700" y="3345744"/>
            <a:ext cx="3190623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02700" y="3573099"/>
            <a:ext cx="1053216" cy="154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92529" y="3810430"/>
            <a:ext cx="1053216" cy="1549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750196" y="3573099"/>
            <a:ext cx="1235351" cy="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750196" y="3588589"/>
            <a:ext cx="1235351" cy="96534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445745" y="3825920"/>
            <a:ext cx="1019754" cy="82843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455916" y="3588589"/>
            <a:ext cx="1019754" cy="8284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02799" y="3095945"/>
            <a:ext cx="346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u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93323" y="3090957"/>
            <a:ext cx="346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u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5807" y="3325795"/>
            <a:ext cx="346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u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517169" y="4311602"/>
            <a:ext cx="346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u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799" y="3601127"/>
            <a:ext cx="346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40978" y="4279186"/>
            <a:ext cx="930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d</a:t>
            </a:r>
            <a:r>
              <a:rPr lang="en-US" sz="2400" dirty="0" smtClean="0">
                <a:solidFill>
                  <a:srgbClr val="008000"/>
                </a:solidFill>
              </a:rPr>
              <a:t>, c, b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92314" y="4542434"/>
            <a:ext cx="346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934168" y="3366742"/>
            <a:ext cx="1104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8000"/>
                </a:solidFill>
              </a:rPr>
              <a:t>d,c,b</a:t>
            </a:r>
            <a:r>
              <a:rPr lang="en-US" dirty="0" err="1" smtClean="0">
                <a:solidFill>
                  <a:srgbClr val="008000"/>
                </a:solidFill>
              </a:rPr>
              <a:t>bar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9" name="Left Brace 38"/>
          <p:cNvSpPr/>
          <p:nvPr/>
        </p:nvSpPr>
        <p:spPr>
          <a:xfrm rot="13939246">
            <a:off x="2847941" y="4648208"/>
            <a:ext cx="372523" cy="71178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2987253" y="5112281"/>
            <a:ext cx="142897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dirty="0" smtClean="0"/>
              <a:t>-channel baryon </a:t>
            </a:r>
          </a:p>
          <a:p>
            <a:r>
              <a:rPr lang="en-US" sz="1400" dirty="0" smtClean="0"/>
              <a:t>exchange</a:t>
            </a:r>
          </a:p>
          <a:p>
            <a:r>
              <a:rPr lang="en-US" sz="1400" dirty="0" smtClean="0"/>
              <a:t>(</a:t>
            </a:r>
            <a:r>
              <a:rPr lang="en-US" sz="1400" dirty="0" err="1" smtClean="0"/>
              <a:t>Reggeized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21605" y="5007435"/>
            <a:ext cx="212604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Leading π</a:t>
            </a:r>
            <a:r>
              <a:rPr lang="en-US" baseline="30000" dirty="0" smtClean="0">
                <a:solidFill>
                  <a:srgbClr val="FF0000"/>
                </a:solidFill>
              </a:rPr>
              <a:t>+</a:t>
            </a:r>
            <a:r>
              <a:rPr lang="en-US" dirty="0" smtClean="0">
                <a:solidFill>
                  <a:srgbClr val="FF0000"/>
                </a:solidFill>
              </a:rPr>
              <a:t>, D</a:t>
            </a:r>
            <a:r>
              <a:rPr lang="en-US" baseline="30000" dirty="0" smtClean="0">
                <a:solidFill>
                  <a:srgbClr val="FF0000"/>
                </a:solidFill>
              </a:rPr>
              <a:t>0</a:t>
            </a:r>
            <a:r>
              <a:rPr lang="en-US" dirty="0" smtClean="0">
                <a:solidFill>
                  <a:srgbClr val="FF0000"/>
                </a:solidFill>
              </a:rPr>
              <a:t>, B</a:t>
            </a:r>
            <a:r>
              <a:rPr lang="en-US" baseline="30000" dirty="0" smtClean="0">
                <a:solidFill>
                  <a:srgbClr val="FF0000"/>
                </a:solidFill>
              </a:rPr>
              <a:t>+  </a:t>
            </a:r>
            <a:r>
              <a:rPr lang="en-US" dirty="0" smtClean="0">
                <a:solidFill>
                  <a:srgbClr val="FF0000"/>
                </a:solidFill>
              </a:rPr>
              <a:t>(?)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43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10-10 09.41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9224"/>
            <a:ext cx="9144000" cy="44187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679" y="559326"/>
            <a:ext cx="8707544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Cherenkov counter cannot as “β = 0.99..999” for all.</a:t>
            </a:r>
          </a:p>
          <a:p>
            <a:r>
              <a:rPr lang="en-US" dirty="0" smtClean="0"/>
              <a:t>Only game in town: Transition Radiation Detectors TRD</a:t>
            </a:r>
          </a:p>
          <a:p>
            <a:r>
              <a:rPr lang="en-US" dirty="0" smtClean="0"/>
              <a:t>Interface between two materials different </a:t>
            </a:r>
            <a:r>
              <a:rPr lang="en-US" dirty="0" err="1" smtClean="0"/>
              <a:t>ε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X-ray emission ~ 1/137 but  prop-to </a:t>
            </a:r>
            <a:r>
              <a:rPr lang="en-US" dirty="0" err="1" smtClean="0">
                <a:sym typeface="Wingdings"/>
              </a:rPr>
              <a:t>γ</a:t>
            </a:r>
            <a:r>
              <a:rPr lang="en-US" dirty="0" smtClean="0">
                <a:sym typeface="Wingdings"/>
              </a:rPr>
              <a:t> = E/m</a:t>
            </a:r>
          </a:p>
          <a:p>
            <a:r>
              <a:rPr lang="en-US" dirty="0" smtClean="0"/>
              <a:t>Know E = p from tracking and calorimeter, hence m.</a:t>
            </a:r>
          </a:p>
          <a:p>
            <a:r>
              <a:rPr lang="en-US" dirty="0" smtClean="0"/>
              <a:t>Fastest hadrons in SAS ~ 5 </a:t>
            </a:r>
            <a:r>
              <a:rPr lang="en-US" dirty="0" err="1" smtClean="0"/>
              <a:t>TeV</a:t>
            </a:r>
            <a:r>
              <a:rPr lang="en-US" dirty="0" smtClean="0"/>
              <a:t> π; </a:t>
            </a:r>
            <a:r>
              <a:rPr lang="en-US" dirty="0" err="1" smtClean="0"/>
              <a:t>γ</a:t>
            </a:r>
            <a:r>
              <a:rPr lang="en-US" dirty="0" smtClean="0"/>
              <a:t> = 5000/0.14 ~ 3.6 10</a:t>
            </a:r>
            <a:r>
              <a:rPr lang="en-US" baseline="30000" dirty="0" smtClean="0"/>
              <a:t>4</a:t>
            </a:r>
          </a:p>
          <a:p>
            <a:r>
              <a:rPr lang="en-US" dirty="0" smtClean="0"/>
              <a:t>Slowest in SAS ~ 1 </a:t>
            </a:r>
            <a:r>
              <a:rPr lang="en-US" dirty="0" err="1" smtClean="0"/>
              <a:t>TeV</a:t>
            </a:r>
            <a:r>
              <a:rPr lang="en-US" dirty="0" smtClean="0"/>
              <a:t> p; </a:t>
            </a:r>
            <a:r>
              <a:rPr lang="en-US" dirty="0" err="1" smtClean="0"/>
              <a:t>γ</a:t>
            </a:r>
            <a:r>
              <a:rPr lang="en-US" dirty="0" smtClean="0"/>
              <a:t> = 1000/0.94 ~ 1.1 10</a:t>
            </a:r>
            <a:r>
              <a:rPr lang="en-US" baseline="30000" dirty="0" smtClean="0"/>
              <a:t>3</a:t>
            </a:r>
            <a:endParaRPr lang="en-US" baseline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1404471" y="93844"/>
            <a:ext cx="5741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solidFill>
                  <a:srgbClr val="0000FF"/>
                </a:solidFill>
              </a:rPr>
              <a:t>Technical challenge: Identification of multi-</a:t>
            </a:r>
            <a:r>
              <a:rPr lang="en-US" sz="2000" u="sng" dirty="0" err="1" smtClean="0">
                <a:solidFill>
                  <a:srgbClr val="0000FF"/>
                </a:solidFill>
              </a:rPr>
              <a:t>TeV</a:t>
            </a:r>
            <a:r>
              <a:rPr lang="en-US" sz="2000" u="sng" dirty="0" smtClean="0">
                <a:solidFill>
                  <a:srgbClr val="0000FF"/>
                </a:solidFill>
              </a:rPr>
              <a:t> π/K/p</a:t>
            </a:r>
            <a:endParaRPr lang="en-US" sz="2000" u="sng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8784493">
            <a:off x="4421896" y="3802953"/>
            <a:ext cx="216637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Increasing foil thickness</a:t>
            </a:r>
          </a:p>
          <a:p>
            <a:r>
              <a:rPr lang="en-US" sz="1600" dirty="0" smtClean="0">
                <a:solidFill>
                  <a:srgbClr val="0000FF"/>
                </a:solidFill>
              </a:rPr>
              <a:t>Increasing gaps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6" name="Up Arrow 5"/>
          <p:cNvSpPr/>
          <p:nvPr/>
        </p:nvSpPr>
        <p:spPr>
          <a:xfrm>
            <a:off x="5505085" y="5939116"/>
            <a:ext cx="254000" cy="373529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6890048" y="5947466"/>
            <a:ext cx="254000" cy="373529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526074" y="5600562"/>
            <a:ext cx="971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5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TeV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73497" y="5616953"/>
            <a:ext cx="971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1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TeV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p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654497" y="6203243"/>
            <a:ext cx="1361321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983895" y="5939116"/>
            <a:ext cx="7028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RANGE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217926" y="3451412"/>
            <a:ext cx="1468818" cy="140495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176138" y="2013982"/>
            <a:ext cx="2993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Can “tune” design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for  </a:t>
            </a:r>
            <a:r>
              <a:rPr lang="en-US" dirty="0" err="1" smtClean="0">
                <a:solidFill>
                  <a:srgbClr val="FF0000"/>
                </a:solidFill>
              </a:rPr>
              <a:t>γ</a:t>
            </a:r>
            <a:r>
              <a:rPr lang="en-US" dirty="0" smtClean="0">
                <a:solidFill>
                  <a:srgbClr val="FF0000"/>
                </a:solidFill>
              </a:rPr>
              <a:t> – range : higher </a:t>
            </a:r>
            <a:r>
              <a:rPr lang="en-US" dirty="0" err="1" smtClean="0">
                <a:solidFill>
                  <a:srgbClr val="FF0000"/>
                </a:solidFill>
              </a:rPr>
              <a:t>γ</a:t>
            </a:r>
            <a:r>
              <a:rPr lang="en-US" dirty="0" smtClean="0">
                <a:solidFill>
                  <a:srgbClr val="FF0000"/>
                </a:solidFill>
              </a:rPr>
              <a:t> longer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679" y="2318192"/>
            <a:ext cx="823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PDG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503457" y="206274"/>
            <a:ext cx="133161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Mike Cherry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650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01-17 15.51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46479"/>
            <a:ext cx="4687448" cy="5158383"/>
          </a:xfrm>
          <a:prstGeom prst="rect">
            <a:avLst/>
          </a:prstGeom>
        </p:spPr>
      </p:pic>
      <p:pic>
        <p:nvPicPr>
          <p:cNvPr id="21" name="Picture 20" descr="Screenshot 2015-01-17 16.52.2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6"/>
          <a:stretch/>
        </p:blipFill>
        <p:spPr>
          <a:xfrm>
            <a:off x="4989073" y="1627515"/>
            <a:ext cx="3681946" cy="441093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603825" y="2451221"/>
            <a:ext cx="106719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4.2 </a:t>
            </a:r>
            <a:r>
              <a:rPr lang="en-US" dirty="0" err="1" smtClean="0">
                <a:solidFill>
                  <a:srgbClr val="FF0000"/>
                </a:solidFill>
              </a:rPr>
              <a:t>TeV</a:t>
            </a:r>
            <a:r>
              <a:rPr lang="en-US" dirty="0" smtClean="0">
                <a:solidFill>
                  <a:srgbClr val="FF0000"/>
                </a:solidFill>
              </a:rPr>
              <a:t> π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55551" y="3832981"/>
            <a:ext cx="8856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6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TeV</a:t>
            </a:r>
            <a:r>
              <a:rPr lang="en-US" dirty="0" smtClean="0">
                <a:solidFill>
                  <a:srgbClr val="0000FF"/>
                </a:solidFill>
              </a:rPr>
              <a:t> p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1625" y="196334"/>
            <a:ext cx="846668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Identification of π/K/p : Main technology challenge!   </a:t>
            </a:r>
            <a:r>
              <a:rPr lang="en-US" dirty="0" smtClean="0"/>
              <a:t> (Crystals are too)</a:t>
            </a:r>
          </a:p>
          <a:p>
            <a:r>
              <a:rPr lang="en-US" dirty="0" smtClean="0"/>
              <a:t>Transition radiation at interfaces between</a:t>
            </a:r>
          </a:p>
          <a:p>
            <a:r>
              <a:rPr lang="en-US" dirty="0" smtClean="0"/>
              <a:t>Materials of different dielectric constant measure </a:t>
            </a:r>
            <a:r>
              <a:rPr lang="en-US" dirty="0" err="1" smtClean="0"/>
              <a:t>γ</a:t>
            </a:r>
            <a:r>
              <a:rPr lang="en-US" dirty="0" smtClean="0"/>
              <a:t> = E/m (E from calorimeter)</a:t>
            </a:r>
          </a:p>
          <a:p>
            <a:r>
              <a:rPr lang="en-US" dirty="0" smtClean="0"/>
              <a:t>10 % measurement of </a:t>
            </a:r>
            <a:r>
              <a:rPr lang="en-US" dirty="0" err="1" smtClean="0"/>
              <a:t>γ</a:t>
            </a:r>
            <a:r>
              <a:rPr lang="en-US" dirty="0" smtClean="0"/>
              <a:t> with 5% measurement of E </a:t>
            </a:r>
            <a:r>
              <a:rPr lang="en-US" dirty="0" smtClean="0">
                <a:sym typeface="Wingdings"/>
              </a:rPr>
              <a:t> good separation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03825" y="1304330"/>
            <a:ext cx="1232429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Dolgoshein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08266" y="6269063"/>
            <a:ext cx="133161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Mike Cherry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949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6-01 at 1.21.20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52" y="1073574"/>
            <a:ext cx="4380565" cy="43500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470" y="108785"/>
            <a:ext cx="8870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Note: To measure single hadron inclusive spectra do not need 5%/10% separation!</a:t>
            </a:r>
          </a:p>
          <a:p>
            <a:r>
              <a:rPr lang="en-US" dirty="0" smtClean="0"/>
              <a:t>Example from CDF Drift chambers of </a:t>
            </a:r>
            <a:r>
              <a:rPr lang="en-US" dirty="0" err="1" smtClean="0"/>
              <a:t>dE</a:t>
            </a:r>
            <a:r>
              <a:rPr lang="en-US" dirty="0" smtClean="0"/>
              <a:t>/dx ionization measurement in one p-bin </a:t>
            </a:r>
            <a:r>
              <a:rPr lang="en-US" sz="1600" dirty="0" smtClean="0"/>
              <a:t>(400 MeV/c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59649" y="1246835"/>
            <a:ext cx="354785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9811" y="2338240"/>
            <a:ext cx="344565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89967" y="2107407"/>
            <a:ext cx="346369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5898" y="3321201"/>
            <a:ext cx="533019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(d)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54374" y="2013449"/>
            <a:ext cx="325942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Fit </a:t>
            </a:r>
            <a:r>
              <a:rPr lang="en-US" dirty="0" smtClean="0">
                <a:sym typeface="Wingdings"/>
              </a:rPr>
              <a:t> composition for</a:t>
            </a:r>
          </a:p>
          <a:p>
            <a:r>
              <a:rPr lang="en-US" dirty="0">
                <a:sym typeface="Wingdings"/>
              </a:rPr>
              <a:t>a</a:t>
            </a:r>
            <a:r>
              <a:rPr lang="en-US" dirty="0" smtClean="0">
                <a:sym typeface="Wingdings"/>
              </a:rPr>
              <a:t>ll p-bins  spectra.</a:t>
            </a:r>
          </a:p>
          <a:p>
            <a:r>
              <a:rPr lang="en-US" dirty="0" smtClean="0">
                <a:sym typeface="Wingdings"/>
              </a:rPr>
              <a:t>(Also pile-up irrelevant.)</a:t>
            </a:r>
          </a:p>
          <a:p>
            <a:endParaRPr lang="en-US" dirty="0">
              <a:sym typeface="Wingdings"/>
            </a:endParaRPr>
          </a:p>
          <a:p>
            <a:r>
              <a:rPr lang="en-US" dirty="0" smtClean="0">
                <a:sym typeface="Wingdings"/>
              </a:rPr>
              <a:t>Better separation needed to</a:t>
            </a:r>
          </a:p>
          <a:p>
            <a:r>
              <a:rPr lang="en-US" dirty="0">
                <a:sym typeface="Wingdings"/>
              </a:rPr>
              <a:t>d</a:t>
            </a:r>
            <a:r>
              <a:rPr lang="en-US" dirty="0" smtClean="0">
                <a:sym typeface="Wingdings"/>
              </a:rPr>
              <a:t>o correlations e.g. M(Kπ) … D0?</a:t>
            </a:r>
          </a:p>
          <a:p>
            <a:r>
              <a:rPr lang="en-US" dirty="0">
                <a:sym typeface="Wingdings"/>
              </a:rPr>
              <a:t>a</a:t>
            </a:r>
            <a:r>
              <a:rPr lang="en-US" dirty="0" smtClean="0">
                <a:sym typeface="Wingdings"/>
              </a:rPr>
              <a:t>nd with central event, e.g. :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753412" y="4467412"/>
            <a:ext cx="19124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un 12"/>
          <p:cNvSpPr/>
          <p:nvPr/>
        </p:nvSpPr>
        <p:spPr>
          <a:xfrm>
            <a:off x="5969000" y="4153648"/>
            <a:ext cx="702236" cy="642470"/>
          </a:xfrm>
          <a:prstGeom prst="sun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21029" y="3983949"/>
            <a:ext cx="446757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K</a:t>
            </a:r>
            <a:r>
              <a:rPr lang="en-US" sz="2400" baseline="30000" dirty="0" smtClean="0">
                <a:solidFill>
                  <a:srgbClr val="FF0000"/>
                </a:solidFill>
              </a:rPr>
              <a:t>±</a:t>
            </a:r>
            <a:endParaRPr lang="en-US" sz="2400" baseline="30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6159" y="1121414"/>
            <a:ext cx="288973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NOTHING TO DO WITH TRD!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JUST TO MAKE A POINT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2491" y="6141513"/>
            <a:ext cx="7801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TRDs in SAS, like other detectors, accessible and replaceable as improved 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542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10-10 09.45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8700"/>
            <a:ext cx="8623300" cy="3289300"/>
          </a:xfrm>
          <a:prstGeom prst="rect">
            <a:avLst/>
          </a:prstGeom>
        </p:spPr>
      </p:pic>
      <p:pic>
        <p:nvPicPr>
          <p:cNvPr id="3" name="Picture 2" descr="Screenshot 2015-10-10 09.45.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94" y="700632"/>
            <a:ext cx="6940216" cy="25380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2406" y="163053"/>
            <a:ext cx="8468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In principle can also detect Compton scattered X-rays on sides of radiator stack: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3850" y="3199368"/>
            <a:ext cx="8343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Another old idea, now perhaps feasible with new detectors (e.g. </a:t>
            </a:r>
            <a:r>
              <a:rPr lang="en-US" sz="2000" dirty="0" err="1" smtClean="0">
                <a:solidFill>
                  <a:srgbClr val="0000FF"/>
                </a:solidFill>
              </a:rPr>
              <a:t>micromegas</a:t>
            </a:r>
            <a:r>
              <a:rPr lang="en-US" sz="2000" dirty="0" smtClean="0">
                <a:solidFill>
                  <a:srgbClr val="0000FF"/>
                </a:solidFill>
              </a:rPr>
              <a:t>):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12385" y="6304002"/>
            <a:ext cx="1331615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Mike Cherry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793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8562" y="6488668"/>
            <a:ext cx="4779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Mike Cherry, Louisiana State Univ., summary talk</a:t>
            </a:r>
            <a:endParaRPr lang="en-US" dirty="0"/>
          </a:p>
        </p:txBody>
      </p:sp>
      <p:pic>
        <p:nvPicPr>
          <p:cNvPr id="3" name="Picture 2" descr="Screenshot 2015-10-10 09.46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54633" cy="64925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38834" y="4816909"/>
            <a:ext cx="470641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TRD also provides precision </a:t>
            </a:r>
            <a:r>
              <a:rPr lang="en-US" dirty="0" err="1" smtClean="0">
                <a:solidFill>
                  <a:srgbClr val="FF0000"/>
                </a:solidFill>
              </a:rPr>
              <a:t>traking</a:t>
            </a:r>
            <a:r>
              <a:rPr lang="en-US" dirty="0" smtClean="0">
                <a:solidFill>
                  <a:srgbClr val="FF0000"/>
                </a:solidFill>
              </a:rPr>
              <a:t> information!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168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6770" y="186866"/>
            <a:ext cx="53321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FF"/>
                </a:solidFill>
              </a:rPr>
              <a:t>Acceptance for higher </a:t>
            </a:r>
            <a:r>
              <a:rPr lang="en-US" sz="2800" dirty="0" err="1" smtClean="0">
                <a:solidFill>
                  <a:srgbClr val="0000FF"/>
                </a:solidFill>
              </a:rPr>
              <a:t>x</a:t>
            </a:r>
            <a:r>
              <a:rPr lang="en-US" sz="2800" baseline="-25000" dirty="0" err="1" smtClean="0">
                <a:solidFill>
                  <a:srgbClr val="0000FF"/>
                </a:solidFill>
              </a:rPr>
              <a:t>F</a:t>
            </a:r>
            <a:r>
              <a:rPr lang="en-US" sz="2800" dirty="0" smtClean="0">
                <a:solidFill>
                  <a:srgbClr val="0000FF"/>
                </a:solidFill>
              </a:rPr>
              <a:t> ~ 0.7 – 0.9</a:t>
            </a:r>
          </a:p>
          <a:p>
            <a:pPr algn="ctr"/>
            <a:r>
              <a:rPr lang="en-US" sz="2800" dirty="0" smtClean="0">
                <a:solidFill>
                  <a:srgbClr val="0000FF"/>
                </a:solidFill>
              </a:rPr>
              <a:t>Bent crystal channeling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971" y="1403105"/>
            <a:ext cx="817601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Needed to cover </a:t>
            </a:r>
            <a:r>
              <a:rPr lang="en-US" sz="2000" dirty="0" err="1" smtClean="0"/>
              <a:t>x</a:t>
            </a:r>
            <a:r>
              <a:rPr lang="en-US" sz="2000" baseline="-25000" dirty="0" err="1" smtClean="0"/>
              <a:t>F</a:t>
            </a:r>
            <a:r>
              <a:rPr lang="en-US" sz="2000" dirty="0" smtClean="0"/>
              <a:t> &gt; ~ 0.8 – 0.9 region, otherwise down beam pipe.</a:t>
            </a:r>
          </a:p>
          <a:p>
            <a:r>
              <a:rPr lang="en-US" sz="2000" dirty="0" smtClean="0"/>
              <a:t>Intercept particles close to beam at around 90m</a:t>
            </a:r>
          </a:p>
          <a:p>
            <a:r>
              <a:rPr lang="en-US" sz="2000" dirty="0" smtClean="0"/>
              <a:t>with long (~ 12 cm?) crystal with 4 – 5 </a:t>
            </a:r>
            <a:r>
              <a:rPr lang="en-US" sz="2000" dirty="0" err="1" smtClean="0"/>
              <a:t>mrad</a:t>
            </a:r>
            <a:r>
              <a:rPr lang="en-US" sz="2000" dirty="0" smtClean="0"/>
              <a:t> deflection.</a:t>
            </a:r>
          </a:p>
          <a:p>
            <a:endParaRPr lang="en-US" sz="2000" dirty="0"/>
          </a:p>
          <a:p>
            <a:r>
              <a:rPr lang="en-US" sz="2000" dirty="0" smtClean="0"/>
              <a:t>Inside vacuum chamber, position and angle steering.</a:t>
            </a:r>
          </a:p>
          <a:p>
            <a:endParaRPr lang="en-US" sz="2000" dirty="0"/>
          </a:p>
          <a:p>
            <a:r>
              <a:rPr lang="en-US" sz="2000" dirty="0" smtClean="0">
                <a:solidFill>
                  <a:srgbClr val="0000FF"/>
                </a:solidFill>
              </a:rPr>
              <a:t>Developments over years, for beam collimation and also extraction (AFTER)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In principle : SAS 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en-US" sz="2000" dirty="0" smtClean="0">
                <a:solidFill>
                  <a:srgbClr val="0000FF"/>
                </a:solidFill>
              </a:rPr>
              <a:t>study interactions of </a:t>
            </a:r>
            <a:r>
              <a:rPr lang="en-US" sz="2000" dirty="0" err="1" smtClean="0">
                <a:solidFill>
                  <a:srgbClr val="0000FF"/>
                </a:solidFill>
              </a:rPr>
              <a:t>TeV</a:t>
            </a:r>
            <a:r>
              <a:rPr lang="en-US" sz="2000" dirty="0" smtClean="0">
                <a:solidFill>
                  <a:srgbClr val="0000FF"/>
                </a:solidFill>
              </a:rPr>
              <a:t> identified mesons.</a:t>
            </a:r>
          </a:p>
          <a:p>
            <a:endParaRPr lang="en-US" sz="2000" dirty="0">
              <a:solidFill>
                <a:srgbClr val="0000FF"/>
              </a:solidFill>
            </a:endParaRPr>
          </a:p>
          <a:p>
            <a:r>
              <a:rPr lang="en-US" sz="2000" dirty="0" err="1" smtClean="0"/>
              <a:t>W.Scandale</a:t>
            </a:r>
            <a:r>
              <a:rPr lang="en-US" sz="2000" dirty="0"/>
              <a:t>,</a:t>
            </a:r>
            <a:r>
              <a:rPr lang="en-US" sz="2000" dirty="0" smtClean="0"/>
              <a:t> </a:t>
            </a:r>
            <a:r>
              <a:rPr lang="en-US" sz="2000" dirty="0" err="1" smtClean="0"/>
              <a:t>G.Cavoto</a:t>
            </a:r>
            <a:r>
              <a:rPr lang="en-US" sz="2000" dirty="0" smtClean="0"/>
              <a:t> </a:t>
            </a:r>
            <a:r>
              <a:rPr lang="en-US" sz="2000" i="1" dirty="0" smtClean="0"/>
              <a:t>inter alia</a:t>
            </a:r>
            <a:r>
              <a:rPr lang="en-US" sz="2000" dirty="0" smtClean="0"/>
              <a:t> (UA9 collaboration … tests in SPS, LHC)</a:t>
            </a:r>
          </a:p>
          <a:p>
            <a:endParaRPr lang="en-US" sz="2000" dirty="0" smtClean="0"/>
          </a:p>
          <a:p>
            <a:r>
              <a:rPr lang="en-US" sz="2000" dirty="0" smtClean="0"/>
              <a:t>Protons probably &gt; 99% at </a:t>
            </a:r>
            <a:r>
              <a:rPr lang="en-US" sz="2000" dirty="0" err="1" smtClean="0"/>
              <a:t>x</a:t>
            </a:r>
            <a:r>
              <a:rPr lang="en-US" sz="2000" baseline="-25000" dirty="0" err="1" smtClean="0"/>
              <a:t>F</a:t>
            </a:r>
            <a:r>
              <a:rPr lang="en-US" sz="2000" dirty="0" smtClean="0"/>
              <a:t> = 0.9 .</a:t>
            </a:r>
          </a:p>
          <a:p>
            <a:r>
              <a:rPr lang="en-US" sz="2000" dirty="0" smtClean="0"/>
              <a:t>Into diffractive proton region for high mass </a:t>
            </a:r>
            <a:r>
              <a:rPr lang="en-US" sz="2000" i="1" dirty="0" smtClean="0"/>
              <a:t>and</a:t>
            </a:r>
            <a:r>
              <a:rPr lang="en-US" sz="2000" dirty="0" smtClean="0"/>
              <a:t> high-t  (acceptance?)</a:t>
            </a:r>
          </a:p>
          <a:p>
            <a:r>
              <a:rPr lang="en-US" sz="2000" dirty="0" smtClean="0"/>
              <a:t>Study heavy flavors in high-mass diffraction e.g. in central detector.</a:t>
            </a:r>
          </a:p>
          <a:p>
            <a:r>
              <a:rPr lang="en-US" sz="2000" dirty="0" smtClean="0"/>
              <a:t>(Low mass diffraction e.g. p </a:t>
            </a:r>
            <a:r>
              <a:rPr lang="en-US" sz="2000" dirty="0" smtClean="0">
                <a:sym typeface="Wingdings"/>
              </a:rPr>
              <a:t> p π+π- may be studied inside SAS)</a:t>
            </a:r>
            <a:endParaRPr lang="en-US" sz="2000" dirty="0"/>
          </a:p>
          <a:p>
            <a:endParaRPr lang="en-US" sz="2000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And rarest high-x mesons </a:t>
            </a:r>
            <a:r>
              <a:rPr lang="en-US" sz="2400" i="1" dirty="0" smtClean="0">
                <a:solidFill>
                  <a:srgbClr val="FF0000"/>
                </a:solidFill>
              </a:rPr>
              <a:t>may</a:t>
            </a:r>
            <a:r>
              <a:rPr lang="en-US" sz="2400" dirty="0" smtClean="0">
                <a:solidFill>
                  <a:srgbClr val="FF0000"/>
                </a:solidFill>
              </a:rPr>
              <a:t> be most interesting!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68408" y="3741098"/>
            <a:ext cx="1986040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UA9 Experiments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9537" y="1083978"/>
            <a:ext cx="5250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Large area of research, annual international conferences etc.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88896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0_event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091" y="853430"/>
            <a:ext cx="6807527" cy="561280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502930" y="3727980"/>
            <a:ext cx="379368" cy="214441"/>
          </a:xfrm>
          <a:prstGeom prst="ellipse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709108" y="3876441"/>
            <a:ext cx="1162845" cy="1088703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568907" y="573006"/>
            <a:ext cx="379368" cy="214441"/>
          </a:xfrm>
          <a:prstGeom prst="ellipse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85344" y="479761"/>
            <a:ext cx="1773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Bent crystal here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709108" y="958482"/>
            <a:ext cx="1575072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284180" y="773816"/>
            <a:ext cx="2293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 extra 3-5 </a:t>
            </a:r>
            <a:r>
              <a:rPr lang="en-US" dirty="0" err="1" smtClean="0"/>
              <a:t>mrad</a:t>
            </a:r>
            <a:r>
              <a:rPr lang="en-US" dirty="0" smtClean="0"/>
              <a:t> kick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68455" y="6397035"/>
            <a:ext cx="694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Pipe shown at 10 cm radius (as now at Pt.5) but will be larger (~ 25 cm?)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770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0707" y="19139"/>
            <a:ext cx="6989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Extension of </a:t>
            </a:r>
            <a:r>
              <a:rPr lang="en-US" sz="2400" dirty="0" err="1" smtClean="0">
                <a:solidFill>
                  <a:srgbClr val="0000FF"/>
                </a:solidFill>
              </a:rPr>
              <a:t>x</a:t>
            </a:r>
            <a:r>
              <a:rPr lang="en-US" sz="2400" baseline="-25000" dirty="0" err="1" smtClean="0">
                <a:solidFill>
                  <a:srgbClr val="0000FF"/>
                </a:solidFill>
              </a:rPr>
              <a:t>F</a:t>
            </a:r>
            <a:r>
              <a:rPr lang="en-US" sz="2400" dirty="0" smtClean="0">
                <a:solidFill>
                  <a:srgbClr val="0000FF"/>
                </a:solidFill>
              </a:rPr>
              <a:t> acceptance towards </a:t>
            </a:r>
            <a:r>
              <a:rPr lang="en-US" sz="2400" dirty="0" err="1" smtClean="0">
                <a:solidFill>
                  <a:srgbClr val="0000FF"/>
                </a:solidFill>
              </a:rPr>
              <a:t>x</a:t>
            </a:r>
            <a:r>
              <a:rPr lang="en-US" sz="2400" baseline="-25000" dirty="0" err="1" smtClean="0">
                <a:solidFill>
                  <a:srgbClr val="0000FF"/>
                </a:solidFill>
              </a:rPr>
              <a:t>F</a:t>
            </a:r>
            <a:r>
              <a:rPr lang="en-US" sz="2400" dirty="0" smtClean="0">
                <a:solidFill>
                  <a:srgbClr val="0000FF"/>
                </a:solidFill>
              </a:rPr>
              <a:t> ~ 0.9 (or more?)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5" name="Picture 4" descr="Screenshot 2015-10-09 13.27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59" y="683766"/>
            <a:ext cx="8633075" cy="56704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07529" y="6354197"/>
            <a:ext cx="2957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Gianluca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Cavoto</a:t>
            </a:r>
            <a:r>
              <a:rPr lang="en-US" dirty="0" smtClean="0">
                <a:solidFill>
                  <a:srgbClr val="0000FF"/>
                </a:solidFill>
              </a:rPr>
              <a:t> (INFN Roma)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55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10-09 14.20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745" y="3946921"/>
            <a:ext cx="3118372" cy="2423563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5" name="Picture 4" descr="Screenshot 2015-10-09 14.18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39" y="1"/>
            <a:ext cx="6051176" cy="2526940"/>
          </a:xfrm>
          <a:prstGeom prst="rect">
            <a:avLst/>
          </a:prstGeom>
        </p:spPr>
      </p:pic>
      <p:pic>
        <p:nvPicPr>
          <p:cNvPr id="6" name="Picture 5" descr="Screenshot 2015-10-09 14.19.1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30" y="2989762"/>
            <a:ext cx="5784476" cy="357495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7" name="Picture 6" descr="Screenshot 2015-10-09 14.20.3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295" y="1514085"/>
            <a:ext cx="3765176" cy="1914139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036237" y="573137"/>
            <a:ext cx="2738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Channeling 980 </a:t>
            </a:r>
            <a:r>
              <a:rPr lang="en-US" dirty="0" err="1" smtClean="0"/>
              <a:t>GeV</a:t>
            </a:r>
            <a:r>
              <a:rPr lang="en-US" dirty="0" smtClean="0"/>
              <a:t> beam!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77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2015-10-09 13.24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42" y="1987759"/>
            <a:ext cx="7221995" cy="48027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58749" y="6506597"/>
            <a:ext cx="2957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Gianluca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Cavoto</a:t>
            </a:r>
            <a:r>
              <a:rPr lang="en-US" dirty="0" smtClean="0">
                <a:solidFill>
                  <a:srgbClr val="0000FF"/>
                </a:solidFill>
              </a:rPr>
              <a:t> (INFN Roma)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7" name="Picture 6" descr="Screenshot 2015-10-09 13.26.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66"/>
            <a:ext cx="9144000" cy="19608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61608" y="36216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1994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961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10-08 15.41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56" y="670008"/>
            <a:ext cx="8226142" cy="6187992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4832815" y="5080610"/>
            <a:ext cx="329885" cy="626829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14425" y="2239269"/>
            <a:ext cx="329885" cy="626829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74928" y="5740430"/>
            <a:ext cx="126376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LHC-13 </a:t>
            </a:r>
            <a:r>
              <a:rPr lang="en-US" b="1" dirty="0" err="1" smtClean="0">
                <a:solidFill>
                  <a:srgbClr val="FF0000"/>
                </a:solidFill>
              </a:rPr>
              <a:t>TeV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79368" y="6109762"/>
            <a:ext cx="161643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0" y="2929866"/>
            <a:ext cx="124906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ISR-</a:t>
            </a:r>
            <a:r>
              <a:rPr lang="en-US" b="1" dirty="0">
                <a:solidFill>
                  <a:srgbClr val="FF0000"/>
                </a:solidFill>
              </a:rPr>
              <a:t>6</a:t>
            </a:r>
            <a:r>
              <a:rPr lang="en-US" b="1" dirty="0" smtClean="0">
                <a:solidFill>
                  <a:srgbClr val="FF0000"/>
                </a:solidFill>
              </a:rPr>
              <a:t>3 </a:t>
            </a:r>
            <a:r>
              <a:rPr lang="en-US" b="1" dirty="0" err="1">
                <a:solidFill>
                  <a:srgbClr val="FF0000"/>
                </a:solidFill>
              </a:rPr>
              <a:t>G</a:t>
            </a:r>
            <a:r>
              <a:rPr lang="en-US" b="1" dirty="0" err="1" smtClean="0">
                <a:solidFill>
                  <a:srgbClr val="FF0000"/>
                </a:solidFill>
              </a:rPr>
              <a:t>eV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49060" y="6410314"/>
            <a:ext cx="2795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200 in √s = x 40,000 in FTE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79368" y="6459799"/>
            <a:ext cx="4634884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385627" y="1647088"/>
            <a:ext cx="707896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Knee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42568" y="3191698"/>
            <a:ext cx="77088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Ankle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11639" y="1616937"/>
            <a:ext cx="227408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Intermediate region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86256" y="3408033"/>
            <a:ext cx="137865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GZK Cut-off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9574" y="17489"/>
            <a:ext cx="8018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FF"/>
                </a:solidFill>
              </a:rPr>
              <a:t>COSMIC RAY SHOWERS: ASTROPHYSICS CONNECTION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68671" y="5756925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AUGER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85342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Lipari, SAS@LHC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368958" y="3299199"/>
            <a:ext cx="32988" cy="3111115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031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10-09 13.25.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5" y="0"/>
            <a:ext cx="4787900" cy="2933700"/>
          </a:xfrm>
          <a:prstGeom prst="rect">
            <a:avLst/>
          </a:prstGeom>
        </p:spPr>
      </p:pic>
      <p:pic>
        <p:nvPicPr>
          <p:cNvPr id="3" name="Picture 2" descr="Screenshot 2015-10-09 13.23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001" y="3287942"/>
            <a:ext cx="4963183" cy="3399728"/>
          </a:xfrm>
          <a:prstGeom prst="rect">
            <a:avLst/>
          </a:prstGeom>
          <a:ln w="28575" cmpd="sng">
            <a:solidFill>
              <a:srgbClr val="0000FF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862605" y="855008"/>
            <a:ext cx="371490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UA9 is an on-going project</a:t>
            </a:r>
          </a:p>
          <a:p>
            <a:r>
              <a:rPr lang="en-US" sz="2000" dirty="0">
                <a:solidFill>
                  <a:srgbClr val="0000FF"/>
                </a:solidFill>
              </a:rPr>
              <a:t>s</a:t>
            </a:r>
            <a:r>
              <a:rPr lang="en-US" sz="2000" dirty="0" smtClean="0">
                <a:solidFill>
                  <a:srgbClr val="0000FF"/>
                </a:solidFill>
              </a:rPr>
              <a:t>tudying beam halo collimation</a:t>
            </a:r>
          </a:p>
          <a:p>
            <a:r>
              <a:rPr lang="en-US" sz="2000" dirty="0">
                <a:solidFill>
                  <a:srgbClr val="0000FF"/>
                </a:solidFill>
              </a:rPr>
              <a:t>a</a:t>
            </a:r>
            <a:r>
              <a:rPr lang="en-US" sz="2000" dirty="0" smtClean="0">
                <a:solidFill>
                  <a:srgbClr val="0000FF"/>
                </a:solidFill>
              </a:rPr>
              <a:t>nd extraction, in SPS and in 2016</a:t>
            </a:r>
          </a:p>
          <a:p>
            <a:r>
              <a:rPr lang="en-US" sz="2000" dirty="0">
                <a:solidFill>
                  <a:srgbClr val="0000FF"/>
                </a:solidFill>
              </a:rPr>
              <a:t>i</a:t>
            </a:r>
            <a:r>
              <a:rPr lang="en-US" sz="2000" dirty="0" smtClean="0">
                <a:solidFill>
                  <a:srgbClr val="0000FF"/>
                </a:solidFill>
              </a:rPr>
              <a:t>nside LHC beam pipe.</a:t>
            </a:r>
          </a:p>
          <a:p>
            <a:endParaRPr lang="en-US" sz="2000" dirty="0">
              <a:solidFill>
                <a:srgbClr val="0000FF"/>
              </a:solidFill>
            </a:endParaRPr>
          </a:p>
          <a:p>
            <a:r>
              <a:rPr lang="en-US" sz="2000" dirty="0" smtClean="0">
                <a:solidFill>
                  <a:srgbClr val="0000FF"/>
                </a:solidFill>
              </a:rPr>
              <a:t>Use for SAS interesting, challenge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51294" y="2794000"/>
            <a:ext cx="2757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 of SPS pipe assembly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4705" y="2918610"/>
            <a:ext cx="3121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“Anticlastic bending” of crystal.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705" y="6321931"/>
            <a:ext cx="2957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Gianluca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Cavoto</a:t>
            </a:r>
            <a:r>
              <a:rPr lang="en-US" dirty="0" smtClean="0">
                <a:solidFill>
                  <a:srgbClr val="0000FF"/>
                </a:solidFill>
              </a:rPr>
              <a:t> (INFN Roma)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720353"/>
            <a:ext cx="407906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Goniometers inside LHC vacuum pipe</a:t>
            </a:r>
          </a:p>
          <a:p>
            <a:r>
              <a:rPr lang="en-US" dirty="0" smtClean="0"/>
              <a:t>Move in x, y, </a:t>
            </a:r>
            <a:r>
              <a:rPr lang="en-US" dirty="0" err="1" smtClean="0"/>
              <a:t>θx</a:t>
            </a:r>
            <a:r>
              <a:rPr lang="en-US" dirty="0" smtClean="0"/>
              <a:t>, </a:t>
            </a:r>
            <a:r>
              <a:rPr lang="en-US" dirty="0" err="1" smtClean="0"/>
              <a:t>θy</a:t>
            </a:r>
            <a:r>
              <a:rPr lang="en-US" dirty="0" smtClean="0"/>
              <a:t> to cover phase space</a:t>
            </a:r>
          </a:p>
          <a:p>
            <a:r>
              <a:rPr lang="en-US" dirty="0" smtClean="0"/>
              <a:t>Acceptance very small (</a:t>
            </a:r>
            <a:r>
              <a:rPr lang="en-US" dirty="0" err="1" smtClean="0"/>
              <a:t>μrad</a:t>
            </a:r>
            <a:r>
              <a:rPr lang="en-US" dirty="0" smtClean="0"/>
              <a:t>)</a:t>
            </a:r>
          </a:p>
          <a:p>
            <a:r>
              <a:rPr lang="en-US" dirty="0" smtClean="0"/>
              <a:t>Deflection angles ~ 1 </a:t>
            </a:r>
            <a:r>
              <a:rPr lang="en-US" dirty="0" err="1" smtClean="0"/>
              <a:t>mrad</a:t>
            </a:r>
            <a:r>
              <a:rPr lang="en-US" dirty="0" smtClean="0"/>
              <a:t> OK, 4-5 </a:t>
            </a:r>
            <a:r>
              <a:rPr lang="en-US" dirty="0" err="1" smtClean="0"/>
              <a:t>mrad</a:t>
            </a:r>
            <a:r>
              <a:rPr lang="en-US" dirty="0" smtClean="0"/>
              <a:t>?</a:t>
            </a:r>
          </a:p>
          <a:p>
            <a:r>
              <a:rPr lang="en-US" dirty="0" smtClean="0"/>
              <a:t>Several in series possible.</a:t>
            </a:r>
            <a:endParaRPr lang="en-US" dirty="0"/>
          </a:p>
          <a:p>
            <a:r>
              <a:rPr lang="en-US" dirty="0" smtClean="0"/>
              <a:t>Positive particles only channeled.</a:t>
            </a:r>
          </a:p>
          <a:p>
            <a:r>
              <a:rPr lang="en-US" dirty="0" smtClean="0"/>
              <a:t>No change in |p|, only angle.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061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70113" y="146671"/>
            <a:ext cx="3781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Fermilab involvement ??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505122" y="1139530"/>
            <a:ext cx="8638878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Fermilab stretched for money and manpower with neutrinos, CMS, other …</a:t>
            </a:r>
          </a:p>
          <a:p>
            <a:r>
              <a:rPr lang="en-US" sz="2000" dirty="0" smtClean="0"/>
              <a:t>Do not expect much … but a little can still be significant!</a:t>
            </a:r>
          </a:p>
          <a:p>
            <a:endParaRPr lang="en-US" sz="2000" dirty="0"/>
          </a:p>
          <a:p>
            <a:r>
              <a:rPr lang="en-US" sz="2000" dirty="0" smtClean="0"/>
              <a:t>We have history and expertise in ~ all aspects:</a:t>
            </a:r>
          </a:p>
          <a:p>
            <a:r>
              <a:rPr lang="en-US" sz="2000" dirty="0" smtClean="0"/>
              <a:t>Auger UHE cosmic ray showers</a:t>
            </a:r>
          </a:p>
          <a:p>
            <a:r>
              <a:rPr lang="en-US" sz="2000" dirty="0" smtClean="0"/>
              <a:t>Event generation and track/beam line modeling (</a:t>
            </a:r>
            <a:r>
              <a:rPr lang="en-US" sz="2000" dirty="0" err="1" smtClean="0"/>
              <a:t>Mokhov</a:t>
            </a:r>
            <a:r>
              <a:rPr lang="en-US" sz="2000" dirty="0" smtClean="0"/>
              <a:t> et al., DPMJET + MARS)</a:t>
            </a:r>
          </a:p>
          <a:p>
            <a:r>
              <a:rPr lang="en-US" sz="2000" dirty="0" smtClean="0"/>
              <a:t>Should do acceptance etc. studies also for </a:t>
            </a:r>
            <a:r>
              <a:rPr lang="en-US" sz="2000" dirty="0" err="1" smtClean="0"/>
              <a:t>Pts</a:t>
            </a:r>
            <a:r>
              <a:rPr lang="en-US" sz="2000" dirty="0" smtClean="0"/>
              <a:t> 8 and 2 (person-power)</a:t>
            </a:r>
          </a:p>
          <a:p>
            <a:r>
              <a:rPr lang="en-US" sz="2000" dirty="0" smtClean="0"/>
              <a:t>Crystal channeling</a:t>
            </a:r>
          </a:p>
          <a:p>
            <a:r>
              <a:rPr lang="en-US" sz="2000" dirty="0" smtClean="0"/>
              <a:t>Transition radiation detectors</a:t>
            </a:r>
          </a:p>
          <a:p>
            <a:r>
              <a:rPr lang="en-US" sz="2000" dirty="0" smtClean="0"/>
              <a:t>Tracking (Si, pixels, 3D … )   and </a:t>
            </a:r>
            <a:r>
              <a:rPr lang="en-US" sz="2000" dirty="0" err="1" smtClean="0"/>
              <a:t>muon</a:t>
            </a:r>
            <a:r>
              <a:rPr lang="en-US" sz="2000" dirty="0" smtClean="0"/>
              <a:t> chambers</a:t>
            </a:r>
          </a:p>
          <a:p>
            <a:endParaRPr lang="en-US" sz="2000" dirty="0" smtClean="0"/>
          </a:p>
          <a:p>
            <a:r>
              <a:rPr lang="en-US" sz="2000" dirty="0" smtClean="0"/>
              <a:t>And:</a:t>
            </a:r>
          </a:p>
          <a:p>
            <a:r>
              <a:rPr lang="en-US" sz="2000" dirty="0" err="1" smtClean="0">
                <a:solidFill>
                  <a:srgbClr val="0000FF"/>
                </a:solidFill>
              </a:rPr>
              <a:t>Calorimetry</a:t>
            </a:r>
            <a:r>
              <a:rPr lang="en-US" sz="2000" dirty="0" smtClean="0">
                <a:solidFill>
                  <a:srgbClr val="0000FF"/>
                </a:solidFill>
              </a:rPr>
              <a:t> :</a:t>
            </a:r>
            <a:r>
              <a:rPr lang="en-US" sz="2000" dirty="0" smtClean="0"/>
              <a:t> CMS HGCAL for upgrade ; SAS could be a perfect place for a small</a:t>
            </a:r>
          </a:p>
          <a:p>
            <a:r>
              <a:rPr lang="en-US" sz="2000" dirty="0" smtClean="0"/>
              <a:t>“test beam” or prototype module, installed in the LHC earlier (2017?) to get</a:t>
            </a:r>
          </a:p>
          <a:p>
            <a:r>
              <a:rPr lang="en-US" sz="2000" dirty="0" smtClean="0"/>
              <a:t>operational experience and do physics.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910741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0196" y="15489"/>
            <a:ext cx="1377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>
                <a:solidFill>
                  <a:srgbClr val="0000FF"/>
                </a:solidFill>
              </a:rPr>
              <a:t>Summary</a:t>
            </a:r>
            <a:endParaRPr lang="en-US" sz="2400" u="sng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230" y="577946"/>
            <a:ext cx="9097362" cy="5632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Terra Incognita </a:t>
            </a:r>
            <a:r>
              <a:rPr lang="en-US" dirty="0" smtClean="0"/>
              <a:t>: large phase space (in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F</a:t>
            </a:r>
            <a:r>
              <a:rPr lang="en-US" dirty="0" smtClean="0"/>
              <a:t>,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 unexplored from √s = 63 – 13,000 </a:t>
            </a:r>
            <a:r>
              <a:rPr lang="en-US" dirty="0" err="1" smtClean="0"/>
              <a:t>GeV</a:t>
            </a:r>
            <a:r>
              <a:rPr lang="en-US" dirty="0" smtClean="0"/>
              <a:t> !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Justification in itself</a:t>
            </a:r>
            <a:r>
              <a:rPr lang="en-US" dirty="0" smtClean="0"/>
              <a:t>, but … </a:t>
            </a:r>
          </a:p>
          <a:p>
            <a:r>
              <a:rPr lang="en-US" dirty="0"/>
              <a:t>N</a:t>
            </a:r>
            <a:r>
              <a:rPr lang="en-US" dirty="0" smtClean="0"/>
              <a:t>eed to understand </a:t>
            </a:r>
            <a:r>
              <a:rPr lang="en-US" b="1" dirty="0" smtClean="0">
                <a:solidFill>
                  <a:srgbClr val="FF0000"/>
                </a:solidFill>
              </a:rPr>
              <a:t>Strong Interaction </a:t>
            </a:r>
            <a:r>
              <a:rPr lang="en-US" dirty="0" smtClean="0"/>
              <a:t>in non-</a:t>
            </a:r>
            <a:r>
              <a:rPr lang="en-US" dirty="0" err="1" smtClean="0"/>
              <a:t>perturbative</a:t>
            </a:r>
            <a:r>
              <a:rPr lang="en-US" dirty="0" smtClean="0"/>
              <a:t> sector </a:t>
            </a:r>
          </a:p>
          <a:p>
            <a:r>
              <a:rPr lang="en-US" dirty="0" smtClean="0"/>
              <a:t>Important to understand </a:t>
            </a:r>
            <a:r>
              <a:rPr lang="en-US" b="1" dirty="0" smtClean="0">
                <a:solidFill>
                  <a:srgbClr val="FF0000"/>
                </a:solidFill>
              </a:rPr>
              <a:t>UHE cosmic rays </a:t>
            </a:r>
            <a:r>
              <a:rPr lang="en-US" dirty="0" smtClean="0"/>
              <a:t>: Sampled shower </a:t>
            </a:r>
            <a:r>
              <a:rPr lang="en-US" dirty="0" smtClean="0">
                <a:sym typeface="Wingdings"/>
              </a:rPr>
              <a:t> primary, UHE collisions, </a:t>
            </a:r>
            <a:r>
              <a:rPr lang="en-US" dirty="0" err="1" smtClean="0">
                <a:sym typeface="Wingdings"/>
              </a:rPr>
              <a:t>muons</a:t>
            </a:r>
            <a:endParaRPr lang="en-US" dirty="0" smtClean="0">
              <a:sym typeface="Wingdings"/>
            </a:endParaRPr>
          </a:p>
          <a:p>
            <a:endParaRPr lang="en-US" dirty="0">
              <a:sym typeface="Wingdings"/>
            </a:endParaRPr>
          </a:p>
          <a:p>
            <a:r>
              <a:rPr lang="en-US" b="1" dirty="0" smtClean="0">
                <a:solidFill>
                  <a:srgbClr val="0000FF"/>
                </a:solidFill>
                <a:sym typeface="Wingdings"/>
              </a:rPr>
              <a:t>Spectrometer magnets and 85m vacuum chamber + 55m straight section exist.</a:t>
            </a:r>
          </a:p>
          <a:p>
            <a:r>
              <a:rPr lang="en-US" dirty="0" smtClean="0">
                <a:sym typeface="Wingdings"/>
              </a:rPr>
              <a:t>Need </a:t>
            </a:r>
            <a:r>
              <a:rPr lang="en-US" b="1" dirty="0" smtClean="0">
                <a:solidFill>
                  <a:srgbClr val="0000FF"/>
                </a:solidFill>
                <a:sym typeface="Wingdings"/>
              </a:rPr>
              <a:t>special vacuum chamber </a:t>
            </a:r>
            <a:r>
              <a:rPr lang="en-US" dirty="0" smtClean="0">
                <a:sym typeface="Wingdings"/>
              </a:rPr>
              <a:t>with thin exit windows.  Feasible.</a:t>
            </a:r>
          </a:p>
          <a:p>
            <a:r>
              <a:rPr lang="en-US" dirty="0" smtClean="0">
                <a:sym typeface="Wingdings"/>
              </a:rPr>
              <a:t>Technology for </a:t>
            </a:r>
            <a:r>
              <a:rPr lang="en-US" b="1" dirty="0" smtClean="0">
                <a:solidFill>
                  <a:srgbClr val="0000FF"/>
                </a:solidFill>
                <a:sym typeface="Wingdings"/>
              </a:rPr>
              <a:t>tracking, calorimeter, </a:t>
            </a:r>
            <a:r>
              <a:rPr lang="en-US" b="1" dirty="0" err="1" smtClean="0">
                <a:solidFill>
                  <a:srgbClr val="0000FF"/>
                </a:solidFill>
                <a:sym typeface="Wingdings"/>
              </a:rPr>
              <a:t>muon</a:t>
            </a:r>
            <a:r>
              <a:rPr lang="en-US" b="1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tracking exist, small area &amp; can use the best!</a:t>
            </a:r>
          </a:p>
          <a:p>
            <a:r>
              <a:rPr lang="en-US" dirty="0" smtClean="0">
                <a:sym typeface="Wingdings"/>
              </a:rPr>
              <a:t>Particle ID with </a:t>
            </a:r>
            <a:r>
              <a:rPr lang="en-US" b="1" dirty="0" smtClean="0">
                <a:solidFill>
                  <a:srgbClr val="0000FF"/>
                </a:solidFill>
                <a:sym typeface="Wingdings"/>
              </a:rPr>
              <a:t>transition radiation </a:t>
            </a:r>
            <a:r>
              <a:rPr lang="en-US" dirty="0" smtClean="0">
                <a:sym typeface="Wingdings"/>
              </a:rPr>
              <a:t>possible (π,</a:t>
            </a:r>
            <a:r>
              <a:rPr lang="en-US" dirty="0" err="1" smtClean="0">
                <a:sym typeface="Wingdings"/>
              </a:rPr>
              <a:t>K,p</a:t>
            </a:r>
            <a:r>
              <a:rPr lang="en-US" dirty="0" smtClean="0">
                <a:sym typeface="Wingdings"/>
              </a:rPr>
              <a:t>) … interesting challenge to improve.</a:t>
            </a:r>
          </a:p>
          <a:p>
            <a:r>
              <a:rPr lang="en-US" dirty="0" smtClean="0">
                <a:sym typeface="Wingdings"/>
              </a:rPr>
              <a:t>Bent </a:t>
            </a:r>
            <a:r>
              <a:rPr lang="en-US" b="1" dirty="0" smtClean="0">
                <a:solidFill>
                  <a:srgbClr val="0000FF"/>
                </a:solidFill>
                <a:sym typeface="Wingdings"/>
              </a:rPr>
              <a:t>crystal channeling </a:t>
            </a:r>
            <a:r>
              <a:rPr lang="en-US" dirty="0" smtClean="0">
                <a:sym typeface="Wingdings"/>
              </a:rPr>
              <a:t>to extend </a:t>
            </a:r>
            <a:r>
              <a:rPr lang="en-US" dirty="0" err="1" smtClean="0">
                <a:sym typeface="Wingdings"/>
              </a:rPr>
              <a:t>x</a:t>
            </a:r>
            <a:r>
              <a:rPr lang="en-US" baseline="-25000" dirty="0" err="1" smtClean="0">
                <a:sym typeface="Wingdings"/>
              </a:rPr>
              <a:t>F</a:t>
            </a:r>
            <a:r>
              <a:rPr lang="en-US" dirty="0" smtClean="0">
                <a:sym typeface="Wingdings"/>
              </a:rPr>
              <a:t> – coverage possible </a:t>
            </a:r>
            <a:r>
              <a:rPr lang="en-US" dirty="0">
                <a:sym typeface="Wingdings"/>
              </a:rPr>
              <a:t>… interesting challenge to improve.</a:t>
            </a:r>
          </a:p>
          <a:p>
            <a:r>
              <a:rPr lang="en-US" dirty="0" smtClean="0"/>
              <a:t>Open &amp; accessible &amp; small so evolution of techniques natural.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0000FF"/>
                </a:solidFill>
              </a:rPr>
              <a:t>How and where?</a:t>
            </a:r>
          </a:p>
          <a:p>
            <a:r>
              <a:rPr lang="en-US" dirty="0" smtClean="0"/>
              <a:t>Want many months of running with low pile-up: Pt.1 (ATLAS) and Pt.5(CMS) not good.</a:t>
            </a:r>
          </a:p>
          <a:p>
            <a:r>
              <a:rPr lang="en-US" dirty="0" smtClean="0"/>
              <a:t>Pt.8 (</a:t>
            </a:r>
            <a:r>
              <a:rPr lang="en-US" b="1" dirty="0" smtClean="0">
                <a:solidFill>
                  <a:srgbClr val="FF0000"/>
                </a:solidFill>
              </a:rPr>
              <a:t>ALICE</a:t>
            </a:r>
            <a:r>
              <a:rPr lang="en-US" dirty="0" smtClean="0"/>
              <a:t>) and Pt.2 (</a:t>
            </a:r>
            <a:r>
              <a:rPr lang="en-US" b="1" dirty="0" err="1" smtClean="0">
                <a:solidFill>
                  <a:srgbClr val="FF0000"/>
                </a:solidFill>
              </a:rPr>
              <a:t>LHCb</a:t>
            </a:r>
            <a:r>
              <a:rPr lang="en-US" dirty="0" smtClean="0"/>
              <a:t>) have best conditions and better alignment with physics.</a:t>
            </a:r>
          </a:p>
          <a:p>
            <a:r>
              <a:rPr lang="en-US" dirty="0" smtClean="0"/>
              <a:t>Both should find addition of SAS enhances their physics program, both </a:t>
            </a:r>
            <a:r>
              <a:rPr lang="en-US" dirty="0" err="1" smtClean="0"/>
              <a:t>pp</a:t>
            </a:r>
            <a:r>
              <a:rPr lang="en-US" dirty="0" smtClean="0"/>
              <a:t> and nuclei</a:t>
            </a:r>
          </a:p>
          <a:p>
            <a:r>
              <a:rPr lang="en-US" dirty="0" smtClean="0"/>
              <a:t>Or : </a:t>
            </a:r>
            <a:r>
              <a:rPr lang="en-US" b="1" dirty="0" smtClean="0">
                <a:solidFill>
                  <a:srgbClr val="FF0000"/>
                </a:solidFill>
              </a:rPr>
              <a:t>Independent new </a:t>
            </a:r>
            <a:r>
              <a:rPr lang="en-US" dirty="0" smtClean="0"/>
              <a:t>experiment (expect later merger)</a:t>
            </a:r>
          </a:p>
          <a:p>
            <a:r>
              <a:rPr lang="en-US" dirty="0" smtClean="0"/>
              <a:t>In any case : TRD experts will develop suitable TR detectors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Crystal channeling experts are developing </a:t>
            </a:r>
            <a:r>
              <a:rPr lang="en-US" dirty="0" err="1" smtClean="0"/>
              <a:t>Xtals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A milestone: Workshop in May, Italy on forward physics at LHC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51546" y="6195823"/>
            <a:ext cx="4941677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It </a:t>
            </a:r>
            <a:r>
              <a:rPr lang="en-US" sz="2400" b="1" dirty="0" smtClean="0">
                <a:solidFill>
                  <a:srgbClr val="FF0000"/>
                </a:solidFill>
              </a:rPr>
              <a:t>should be done and it can </a:t>
            </a:r>
            <a:r>
              <a:rPr lang="en-US" sz="2400" b="1" dirty="0">
                <a:solidFill>
                  <a:srgbClr val="FF0000"/>
                </a:solidFill>
              </a:rPr>
              <a:t>be done</a:t>
            </a:r>
            <a:r>
              <a:rPr lang="en-US" sz="2400" b="1" dirty="0" smtClean="0">
                <a:solidFill>
                  <a:srgbClr val="FF0000"/>
                </a:solidFill>
              </a:rPr>
              <a:t>!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804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0480" y="2751701"/>
            <a:ext cx="3732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00FF"/>
                </a:solidFill>
                <a:latin typeface="Apple Chancery"/>
                <a:cs typeface="Apple Chancery"/>
              </a:rPr>
              <a:t>Thank You</a:t>
            </a:r>
            <a:endParaRPr lang="en-US" sz="4800" dirty="0">
              <a:solidFill>
                <a:srgbClr val="0000FF"/>
              </a:solidFill>
              <a:latin typeface="Apple Chancery"/>
              <a:cs typeface="Apple Chancer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3199" y="5697135"/>
            <a:ext cx="1689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Back Ups </a:t>
            </a:r>
            <a:r>
              <a:rPr lang="en-US" sz="2400" dirty="0" smtClean="0">
                <a:sym typeface="Wingdings"/>
              </a:rPr>
              <a:t>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02902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09-25 08.41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3" y="2286053"/>
            <a:ext cx="6915156" cy="3886466"/>
          </a:xfrm>
          <a:prstGeom prst="rect">
            <a:avLst/>
          </a:prstGeom>
        </p:spPr>
      </p:pic>
      <p:pic>
        <p:nvPicPr>
          <p:cNvPr id="6" name="Picture 5" descr="Screenshot 2015-09-25 08.46.2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437" y="154942"/>
            <a:ext cx="6257717" cy="21311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7276" y="154942"/>
            <a:ext cx="4453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Broad</a:t>
            </a:r>
            <a:r>
              <a:rPr lang="en-US" dirty="0" smtClean="0"/>
              <a:t> rapidity coverage in ALICE (here </a:t>
            </a:r>
            <a:r>
              <a:rPr lang="en-US" dirty="0" err="1" smtClean="0"/>
              <a:t>Pb-Pb</a:t>
            </a:r>
            <a:r>
              <a:rPr lang="en-US" dirty="0" smtClean="0"/>
              <a:t>)</a:t>
            </a:r>
          </a:p>
          <a:p>
            <a:r>
              <a:rPr lang="en-US" dirty="0"/>
              <a:t>http://</a:t>
            </a:r>
            <a:r>
              <a:rPr lang="en-US" dirty="0" err="1"/>
              <a:t>arxiv.org</a:t>
            </a:r>
            <a:r>
              <a:rPr lang="en-US" dirty="0"/>
              <a:t>/</a:t>
            </a:r>
            <a:r>
              <a:rPr lang="en-US" dirty="0" err="1"/>
              <a:t>pdf</a:t>
            </a:r>
            <a:r>
              <a:rPr lang="en-US" dirty="0"/>
              <a:t>/1509.07299v1.pdf</a:t>
            </a:r>
          </a:p>
        </p:txBody>
      </p:sp>
      <p:sp>
        <p:nvSpPr>
          <p:cNvPr id="2" name="Left Arrow 1"/>
          <p:cNvSpPr/>
          <p:nvPr/>
        </p:nvSpPr>
        <p:spPr>
          <a:xfrm>
            <a:off x="7995391" y="1221008"/>
            <a:ext cx="367483" cy="195362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0211" y="6009717"/>
            <a:ext cx="7271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Added value for HI collisions: measure nuclear fragments (d, t, He3, He4, …)</a:t>
            </a:r>
          </a:p>
          <a:p>
            <a:r>
              <a:rPr lang="en-US" dirty="0" smtClean="0"/>
              <a:t>Better centrality measurements, forward flow, …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796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8700" y="28783"/>
            <a:ext cx="5581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Beam pipe design (first try, very schematic)</a:t>
            </a:r>
            <a:endParaRPr lang="en-US" sz="2400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1516497" y="699215"/>
            <a:ext cx="5306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 cm diameter pipe from 85m to 140m (from Point 5)</a:t>
            </a:r>
          </a:p>
          <a:p>
            <a:r>
              <a:rPr lang="en-US" dirty="0" smtClean="0"/>
              <a:t>Eight flared units from z = 90m to 130m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0774" y="2654098"/>
            <a:ext cx="8613226" cy="1895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30774" y="3432107"/>
            <a:ext cx="8613226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031494" y="2350772"/>
            <a:ext cx="7346802" cy="28436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31494" y="3432107"/>
            <a:ext cx="7346802" cy="36019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378296" y="3432107"/>
            <a:ext cx="0" cy="36019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378296" y="2312856"/>
            <a:ext cx="0" cy="36019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994332" y="3432107"/>
            <a:ext cx="0" cy="36019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994332" y="2274941"/>
            <a:ext cx="0" cy="36019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307121" y="3432107"/>
            <a:ext cx="836879" cy="16914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8421609" y="2483478"/>
            <a:ext cx="722391" cy="15092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271941" y="2312856"/>
            <a:ext cx="722391" cy="15092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71941" y="3601252"/>
            <a:ext cx="759553" cy="19105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412118" y="4521792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 m flared pipe unit</a:t>
            </a:r>
            <a:endParaRPr lang="en-US" dirty="0"/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5508144" y="4701546"/>
            <a:ext cx="2829528" cy="3791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3087373" y="3432108"/>
            <a:ext cx="1262701" cy="62635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307979" y="1647568"/>
            <a:ext cx="3300904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25 mm thin window (Be? Al?</a:t>
            </a:r>
          </a:p>
          <a:p>
            <a:r>
              <a:rPr lang="en-US" dirty="0" smtClean="0"/>
              <a:t>Minimize scattering/</a:t>
            </a:r>
            <a:r>
              <a:rPr lang="en-US" dirty="0" err="1" smtClean="0"/>
              <a:t>imteractions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1031495" y="2293899"/>
            <a:ext cx="485002" cy="22712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609335" y="1754638"/>
            <a:ext cx="1672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θ</a:t>
            </a:r>
            <a:r>
              <a:rPr lang="en-US" dirty="0" smtClean="0"/>
              <a:t> = 5 </a:t>
            </a:r>
            <a:r>
              <a:rPr lang="en-US" dirty="0" err="1" smtClean="0"/>
              <a:t>mrad</a:t>
            </a:r>
            <a:r>
              <a:rPr lang="en-US" dirty="0" smtClean="0"/>
              <a:t> flare</a:t>
            </a:r>
            <a:endParaRPr lang="en-US" dirty="0"/>
          </a:p>
        </p:txBody>
      </p:sp>
      <p:cxnSp>
        <p:nvCxnSpPr>
          <p:cNvPr id="57" name="Straight Arrow Connector 56"/>
          <p:cNvCxnSpPr/>
          <p:nvPr/>
        </p:nvCxnSpPr>
        <p:spPr>
          <a:xfrm flipH="1">
            <a:off x="1050453" y="4702283"/>
            <a:ext cx="2071821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421609" y="3792306"/>
            <a:ext cx="0" cy="1098818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1031494" y="3509049"/>
            <a:ext cx="0" cy="1098818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30774" y="4118765"/>
            <a:ext cx="4730870" cy="36933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Inner thin foil or wire grid … maybe not needed?</a:t>
            </a:r>
            <a:endParaRPr lang="en-US" dirty="0"/>
          </a:p>
        </p:txBody>
      </p:sp>
      <p:cxnSp>
        <p:nvCxnSpPr>
          <p:cNvPr id="67" name="Straight Arrow Connector 66"/>
          <p:cNvCxnSpPr/>
          <p:nvPr/>
        </p:nvCxnSpPr>
        <p:spPr>
          <a:xfrm flipH="1">
            <a:off x="4947571" y="2161886"/>
            <a:ext cx="643593" cy="39705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5898435" y="5116405"/>
            <a:ext cx="1383804" cy="1310303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7244327" y="5621001"/>
            <a:ext cx="262331" cy="3601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651839" y="5621001"/>
            <a:ext cx="262331" cy="360199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7527494" y="5573952"/>
            <a:ext cx="609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r>
              <a:rPr lang="en-US" dirty="0" err="1" smtClean="0"/>
              <a:t>ves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5053642" y="554625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</a:t>
            </a:r>
            <a:r>
              <a:rPr lang="en-US" dirty="0" err="1" smtClean="0"/>
              <a:t>ves</a:t>
            </a:r>
            <a:endParaRPr lang="en-US" dirty="0"/>
          </a:p>
        </p:txBody>
      </p:sp>
      <p:sp>
        <p:nvSpPr>
          <p:cNvPr id="77" name="Oval 76"/>
          <p:cNvSpPr/>
          <p:nvPr/>
        </p:nvSpPr>
        <p:spPr>
          <a:xfrm>
            <a:off x="6764418" y="5725270"/>
            <a:ext cx="229964" cy="8280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6177534" y="5744964"/>
            <a:ext cx="229964" cy="8280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6547159" y="6233791"/>
            <a:ext cx="894446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OUTGOING</a:t>
            </a:r>
            <a:br>
              <a:rPr lang="en-US" sz="1200" dirty="0" smtClean="0"/>
            </a:br>
            <a:r>
              <a:rPr lang="en-US" sz="1200" dirty="0" smtClean="0"/>
              <a:t>BEAM</a:t>
            </a:r>
            <a:endParaRPr lang="en-US" sz="1200" dirty="0"/>
          </a:p>
        </p:txBody>
      </p:sp>
      <p:sp>
        <p:nvSpPr>
          <p:cNvPr id="81" name="TextBox 80"/>
          <p:cNvSpPr txBox="1"/>
          <p:nvPr/>
        </p:nvSpPr>
        <p:spPr>
          <a:xfrm>
            <a:off x="5060654" y="6098094"/>
            <a:ext cx="870025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iNCOMING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BEAM</a:t>
            </a:r>
            <a:endParaRPr lang="en-US" sz="1200" dirty="0"/>
          </a:p>
        </p:txBody>
      </p:sp>
      <p:cxnSp>
        <p:nvCxnSpPr>
          <p:cNvPr id="83" name="Straight Arrow Connector 82"/>
          <p:cNvCxnSpPr/>
          <p:nvPr/>
        </p:nvCxnSpPr>
        <p:spPr>
          <a:xfrm flipV="1">
            <a:off x="5911528" y="5981200"/>
            <a:ext cx="266006" cy="291536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V="1">
            <a:off x="6822532" y="5913274"/>
            <a:ext cx="35723" cy="35946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4350074" y="5650522"/>
            <a:ext cx="932152" cy="0"/>
          </a:xfrm>
          <a:prstGeom prst="line">
            <a:avLst/>
          </a:prstGeom>
          <a:ln>
            <a:solidFill>
              <a:srgbClr val="00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H="1">
            <a:off x="4372306" y="5945106"/>
            <a:ext cx="932152" cy="0"/>
          </a:xfrm>
          <a:prstGeom prst="line">
            <a:avLst/>
          </a:prstGeom>
          <a:ln>
            <a:solidFill>
              <a:srgbClr val="00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3734370" y="5592911"/>
            <a:ext cx="100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 40 mm 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1134885" y="2844023"/>
            <a:ext cx="752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 cm</a:t>
            </a:r>
            <a:endParaRPr lang="en-US" dirty="0"/>
          </a:p>
        </p:txBody>
      </p:sp>
      <p:cxnSp>
        <p:nvCxnSpPr>
          <p:cNvPr id="102" name="Straight Arrow Connector 101"/>
          <p:cNvCxnSpPr/>
          <p:nvPr/>
        </p:nvCxnSpPr>
        <p:spPr>
          <a:xfrm>
            <a:off x="1096973" y="2678160"/>
            <a:ext cx="0" cy="75394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6547159" y="4931739"/>
            <a:ext cx="1736811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20 cm </a:t>
            </a:r>
            <a:r>
              <a:rPr lang="en-US" dirty="0" err="1" smtClean="0"/>
              <a:t>diam</a:t>
            </a:r>
            <a:r>
              <a:rPr lang="en-US" dirty="0" smtClean="0"/>
              <a:t> pipe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 rot="569527">
            <a:off x="6564474" y="2503448"/>
            <a:ext cx="1065842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VACUUM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029748" y="1160880"/>
            <a:ext cx="1931576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Benoit </a:t>
            </a:r>
            <a:r>
              <a:rPr lang="en-US" dirty="0" err="1" smtClean="0"/>
              <a:t>Salvant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337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09-28 15.53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0775"/>
            <a:ext cx="9144000" cy="56279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9291" y="136834"/>
            <a:ext cx="859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Agenda: Thursday morning plenary. </a:t>
            </a:r>
            <a:r>
              <a:rPr lang="en-US" sz="2400" dirty="0" smtClean="0">
                <a:solidFill>
                  <a:srgbClr val="FF0000"/>
                </a:solidFill>
              </a:rPr>
              <a:t>Meeting : informal, discussions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94034" y="2609929"/>
            <a:ext cx="1351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speaker?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861278" y="5334587"/>
            <a:ext cx="1608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(probably not)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773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09-28 15.53.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8151"/>
            <a:ext cx="9144000" cy="43358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45882" y="379284"/>
            <a:ext cx="38858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Thursday afternoon parallel session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874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09-28 15.54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862" y="5234179"/>
            <a:ext cx="6238018" cy="1594263"/>
          </a:xfrm>
          <a:prstGeom prst="rect">
            <a:avLst/>
          </a:prstGeom>
        </p:spPr>
      </p:pic>
      <p:pic>
        <p:nvPicPr>
          <p:cNvPr id="3" name="Picture 2" descr="Screenshot 2015-09-28 15.53.4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77" y="412339"/>
            <a:ext cx="7277191" cy="49341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60862" y="0"/>
            <a:ext cx="4814840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Parallel Session: Workshop on TRDs for SAS</a:t>
            </a:r>
            <a:endParaRPr lang="en-US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338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67381" y="27333"/>
            <a:ext cx="3018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Friday Oct 2</a:t>
            </a:r>
            <a:r>
              <a:rPr lang="en-US" sz="2400" baseline="30000" dirty="0" smtClean="0">
                <a:solidFill>
                  <a:srgbClr val="0000FF"/>
                </a:solidFill>
              </a:rPr>
              <a:t>nd</a:t>
            </a:r>
            <a:r>
              <a:rPr lang="en-US" sz="2400" dirty="0" smtClean="0">
                <a:solidFill>
                  <a:srgbClr val="0000FF"/>
                </a:solidFill>
              </a:rPr>
              <a:t> Plenary 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5" name="Picture 4" descr="Screenshot 2015-10-10 11.22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70" y="484937"/>
            <a:ext cx="5444809" cy="55434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8235" y="6065355"/>
            <a:ext cx="8254671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Regular meetings to develop plans.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en-US" dirty="0" smtClean="0">
                <a:solidFill>
                  <a:srgbClr val="0000FF"/>
                </a:solidFill>
              </a:rPr>
              <a:t>Workshop on Forward LHC Physics, Italy in May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Stand-alone  ::: ALICE extension ::: </a:t>
            </a:r>
            <a:r>
              <a:rPr lang="en-US" dirty="0" err="1" smtClean="0">
                <a:solidFill>
                  <a:srgbClr val="0000FF"/>
                </a:solidFill>
              </a:rPr>
              <a:t>LHCb</a:t>
            </a:r>
            <a:r>
              <a:rPr lang="en-US" dirty="0" smtClean="0">
                <a:solidFill>
                  <a:srgbClr val="0000FF"/>
                </a:solidFill>
              </a:rPr>
              <a:t> extension ?? (Effort, money, politics, … )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333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2015-09-28 12.00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10" y="0"/>
            <a:ext cx="8775700" cy="68199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2875" y="158750"/>
            <a:ext cx="32912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√s = 45 </a:t>
            </a:r>
            <a:r>
              <a:rPr lang="en-US" dirty="0" err="1" smtClean="0"/>
              <a:t>GeV</a:t>
            </a:r>
            <a:r>
              <a:rPr lang="en-US" dirty="0" smtClean="0"/>
              <a:t>, </a:t>
            </a:r>
          </a:p>
          <a:p>
            <a:r>
              <a:rPr lang="en-US" dirty="0" smtClean="0"/>
              <a:t>CHLM (MGA inter alia) SAS @ ISR</a:t>
            </a:r>
          </a:p>
          <a:p>
            <a:r>
              <a:rPr lang="en-US" dirty="0" err="1" smtClean="0"/>
              <a:t>Nucl</a:t>
            </a:r>
            <a:r>
              <a:rPr lang="en-US" dirty="0" smtClean="0"/>
              <a:t> </a:t>
            </a:r>
            <a:r>
              <a:rPr lang="en-US" dirty="0" err="1" smtClean="0"/>
              <a:t>Phys</a:t>
            </a:r>
            <a:r>
              <a:rPr lang="en-US" dirty="0" smtClean="0"/>
              <a:t> B 140 (1978) 189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5750" y="1726168"/>
            <a:ext cx="14920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37 years ago !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206500" y="1082080"/>
            <a:ext cx="730250" cy="644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160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09-29 05.13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954" y="3930649"/>
            <a:ext cx="4224694" cy="26733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36073" y="56392"/>
            <a:ext cx="3819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Strong Interactions at low-Q</a:t>
            </a:r>
            <a:r>
              <a:rPr lang="en-US" sz="2400" baseline="30000" dirty="0" smtClean="0">
                <a:solidFill>
                  <a:srgbClr val="0000FF"/>
                </a:solidFill>
              </a:rPr>
              <a:t>2</a:t>
            </a:r>
            <a:endParaRPr lang="en-US" sz="2400" baseline="300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9380" y="682849"/>
            <a:ext cx="2839915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Hadron level ~ </a:t>
            </a:r>
            <a:r>
              <a:rPr lang="en-US" dirty="0" err="1" smtClean="0"/>
              <a:t>Regge</a:t>
            </a:r>
            <a:r>
              <a:rPr lang="en-US" dirty="0" smtClean="0"/>
              <a:t> theory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45610" y="682849"/>
            <a:ext cx="3749494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Parton level ~ QCD (non-</a:t>
            </a:r>
            <a:r>
              <a:rPr lang="en-US" dirty="0" err="1" smtClean="0"/>
              <a:t>perturbative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6392"/>
            <a:ext cx="2462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Challenge to theorists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Left-Right Arrow 6"/>
          <p:cNvSpPr/>
          <p:nvPr/>
        </p:nvSpPr>
        <p:spPr>
          <a:xfrm>
            <a:off x="3709398" y="785762"/>
            <a:ext cx="835450" cy="266419"/>
          </a:xfrm>
          <a:prstGeom prst="leftRigh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creenshot 2015-09-29 08.15.4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5" y="2047874"/>
            <a:ext cx="4693048" cy="15335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9571" y="1200051"/>
            <a:ext cx="7927508" cy="5355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Leading (high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Bj</a:t>
            </a:r>
            <a:r>
              <a:rPr lang="en-US" dirty="0" smtClean="0"/>
              <a:t>) u-quark or [</a:t>
            </a:r>
            <a:r>
              <a:rPr lang="en-US" dirty="0" err="1" smtClean="0"/>
              <a:t>ud</a:t>
            </a:r>
            <a:r>
              <a:rPr lang="en-US" dirty="0" smtClean="0"/>
              <a:t>] di-quark picks up an </a:t>
            </a:r>
            <a:r>
              <a:rPr lang="en-US" dirty="0" err="1" smtClean="0"/>
              <a:t>sbar</a:t>
            </a:r>
            <a:r>
              <a:rPr lang="en-US" dirty="0" smtClean="0"/>
              <a:t> or s in “string-breaking”</a:t>
            </a:r>
          </a:p>
          <a:p>
            <a:r>
              <a:rPr lang="en-US" dirty="0"/>
              <a:t>o</a:t>
            </a:r>
            <a:r>
              <a:rPr lang="en-US" dirty="0" smtClean="0"/>
              <a:t>r from s-</a:t>
            </a:r>
            <a:r>
              <a:rPr lang="en-US" dirty="0" err="1" smtClean="0"/>
              <a:t>sbar</a:t>
            </a:r>
            <a:r>
              <a:rPr lang="en-US" dirty="0" smtClean="0"/>
              <a:t> sea, to make a leading K</a:t>
            </a:r>
            <a:r>
              <a:rPr lang="en-US" baseline="30000" dirty="0" smtClean="0"/>
              <a:t>+</a:t>
            </a:r>
            <a:r>
              <a:rPr lang="en-US" dirty="0" smtClean="0"/>
              <a:t> or </a:t>
            </a:r>
            <a:r>
              <a:rPr lang="en-US" dirty="0"/>
              <a:t>Λ</a:t>
            </a:r>
            <a:r>
              <a:rPr lang="en-US" baseline="30000" dirty="0"/>
              <a:t>0</a:t>
            </a:r>
            <a:r>
              <a:rPr lang="en-US" dirty="0"/>
              <a:t>, Σ</a:t>
            </a:r>
            <a:r>
              <a:rPr lang="en-US" baseline="30000" dirty="0"/>
              <a:t>0</a:t>
            </a:r>
          </a:p>
          <a:p>
            <a:r>
              <a:rPr lang="en-US" dirty="0" err="1" smtClean="0"/>
              <a:t>γcτ</a:t>
            </a:r>
            <a:r>
              <a:rPr lang="en-US" dirty="0" smtClean="0"/>
              <a:t>(</a:t>
            </a:r>
            <a:r>
              <a:rPr lang="en-US" dirty="0" err="1" smtClean="0"/>
              <a:t>Λ</a:t>
            </a:r>
            <a:r>
              <a:rPr lang="en-US" dirty="0" smtClean="0"/>
              <a:t>) at 4.4 </a:t>
            </a:r>
            <a:r>
              <a:rPr lang="en-US" dirty="0" err="1" smtClean="0"/>
              <a:t>TeV</a:t>
            </a:r>
            <a:r>
              <a:rPr lang="en-US" dirty="0" smtClean="0"/>
              <a:t> is 316 m, </a:t>
            </a:r>
            <a:r>
              <a:rPr lang="en-US" dirty="0" smtClean="0">
                <a:sym typeface="Wingdings"/>
              </a:rPr>
              <a:t> pπ- (acceptance?). </a:t>
            </a:r>
            <a:r>
              <a:rPr lang="en-US" dirty="0" smtClean="0"/>
              <a:t>Σ</a:t>
            </a:r>
            <a:r>
              <a:rPr lang="en-US" baseline="30000" dirty="0" smtClean="0"/>
              <a:t>0 </a:t>
            </a:r>
            <a:r>
              <a:rPr lang="en-US" dirty="0" smtClean="0">
                <a:sym typeface="Wingdings"/>
              </a:rPr>
              <a:t>--&gt; </a:t>
            </a:r>
            <a:r>
              <a:rPr lang="en-US" dirty="0" smtClean="0"/>
              <a:t>Λ</a:t>
            </a:r>
            <a:r>
              <a:rPr lang="en-US" baseline="30000" dirty="0" smtClean="0"/>
              <a:t>0 </a:t>
            </a:r>
            <a:r>
              <a:rPr lang="en-US" dirty="0" smtClean="0"/>
              <a:t> + </a:t>
            </a:r>
            <a:r>
              <a:rPr lang="en-US" dirty="0" err="1" smtClean="0"/>
              <a:t>γ</a:t>
            </a:r>
            <a:r>
              <a:rPr lang="en-US" dirty="0" smtClean="0"/>
              <a:t> (100%, prompt)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Virtual (negative mass</a:t>
            </a:r>
            <a:r>
              <a:rPr lang="en-US" baseline="30000" dirty="0" smtClean="0"/>
              <a:t>2</a:t>
            </a:r>
            <a:r>
              <a:rPr lang="en-US" dirty="0" smtClean="0"/>
              <a:t>, t-channel) exchanged </a:t>
            </a:r>
          </a:p>
          <a:p>
            <a:r>
              <a:rPr lang="en-US" dirty="0" smtClean="0"/>
              <a:t>baryon or meson described in </a:t>
            </a:r>
          </a:p>
          <a:p>
            <a:r>
              <a:rPr lang="en-US" dirty="0" err="1" smtClean="0"/>
              <a:t>Regge</a:t>
            </a:r>
            <a:r>
              <a:rPr lang="en-US" dirty="0" smtClean="0"/>
              <a:t> phenomenology : </a:t>
            </a:r>
          </a:p>
          <a:p>
            <a:r>
              <a:rPr lang="en-US" dirty="0" smtClean="0"/>
              <a:t>Analyticity, </a:t>
            </a:r>
            <a:r>
              <a:rPr lang="en-US" dirty="0" err="1" smtClean="0"/>
              <a:t>unitarity</a:t>
            </a:r>
            <a:r>
              <a:rPr lang="en-US" dirty="0" smtClean="0"/>
              <a:t> and crossing symmetry</a:t>
            </a:r>
          </a:p>
          <a:p>
            <a:r>
              <a:rPr lang="en-US" dirty="0" smtClean="0"/>
              <a:t>+ continuous complex angular momentum.</a:t>
            </a:r>
          </a:p>
          <a:p>
            <a:endParaRPr lang="en-US" dirty="0"/>
          </a:p>
          <a:p>
            <a:r>
              <a:rPr lang="en-US" dirty="0" smtClean="0"/>
              <a:t>Derive it from QCD !! ? </a:t>
            </a:r>
            <a:endParaRPr lang="en-US" dirty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3696" y="3530539"/>
            <a:ext cx="4791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Quark line description of leading K</a:t>
            </a:r>
            <a:r>
              <a:rPr lang="en-US" sz="2000" baseline="30000" dirty="0" smtClean="0">
                <a:solidFill>
                  <a:srgbClr val="0000FF"/>
                </a:solidFill>
              </a:rPr>
              <a:t>+</a:t>
            </a:r>
            <a:r>
              <a:rPr lang="en-US" sz="2000" dirty="0" smtClean="0">
                <a:solidFill>
                  <a:srgbClr val="0000FF"/>
                </a:solidFill>
              </a:rPr>
              <a:t> or Λ</a:t>
            </a:r>
            <a:r>
              <a:rPr lang="en-US" sz="2000" baseline="30000" dirty="0" smtClean="0">
                <a:solidFill>
                  <a:srgbClr val="0000FF"/>
                </a:solidFill>
              </a:rPr>
              <a:t>0</a:t>
            </a:r>
            <a:r>
              <a:rPr lang="en-US" sz="2000" dirty="0" smtClean="0">
                <a:solidFill>
                  <a:srgbClr val="0000FF"/>
                </a:solidFill>
              </a:rPr>
              <a:t>, Σ</a:t>
            </a:r>
            <a:r>
              <a:rPr lang="en-US" sz="2000" baseline="30000" dirty="0" smtClean="0">
                <a:solidFill>
                  <a:srgbClr val="0000FF"/>
                </a:solidFill>
              </a:rPr>
              <a:t>0</a:t>
            </a:r>
            <a:endParaRPr lang="en-US" sz="2000" baseline="30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154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01-19 14.58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1981200"/>
            <a:ext cx="4864100" cy="3911600"/>
          </a:xfrm>
          <a:prstGeom prst="rect">
            <a:avLst/>
          </a:prstGeom>
          <a:ln w="57150" cmpd="sng">
            <a:solidFill>
              <a:srgbClr val="0000FF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93750" y="1201956"/>
            <a:ext cx="3872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Simulated UHE Cosmic ray shower over</a:t>
            </a:r>
          </a:p>
          <a:p>
            <a:r>
              <a:rPr lang="en-US" dirty="0" smtClean="0"/>
              <a:t>Auger observatory in Argentina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44808" y="6133584"/>
            <a:ext cx="3821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Water Cherenkov tanks ~ 1 km spacing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30875" y="4933255"/>
            <a:ext cx="25699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Simulating showers relies</a:t>
            </a:r>
          </a:p>
          <a:p>
            <a:r>
              <a:rPr lang="en-US" dirty="0" smtClean="0"/>
              <a:t>on particle production</a:t>
            </a:r>
          </a:p>
          <a:p>
            <a:r>
              <a:rPr lang="en-US" dirty="0"/>
              <a:t>c</a:t>
            </a:r>
            <a:r>
              <a:rPr lang="en-US" dirty="0" smtClean="0"/>
              <a:t>ross sections that are</a:t>
            </a:r>
          </a:p>
          <a:p>
            <a:r>
              <a:rPr lang="en-US" dirty="0"/>
              <a:t>n</a:t>
            </a:r>
            <a:r>
              <a:rPr lang="en-US" dirty="0" smtClean="0"/>
              <a:t>ot well known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59062" y="44390"/>
            <a:ext cx="25988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solidFill>
                  <a:srgbClr val="0000FF"/>
                </a:solidFill>
              </a:rPr>
              <a:t>COSMIC RAY SHOWERs</a:t>
            </a:r>
            <a:endParaRPr lang="en-US" sz="2000" u="sng" dirty="0">
              <a:solidFill>
                <a:srgbClr val="0000FF"/>
              </a:solidFill>
            </a:endParaRPr>
          </a:p>
        </p:txBody>
      </p:sp>
      <p:pic>
        <p:nvPicPr>
          <p:cNvPr id="9" name="Picture 8" descr="Screenshot 2015-01-19 15.07.3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350" y="1425575"/>
            <a:ext cx="3225800" cy="3086100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594350" y="1000125"/>
            <a:ext cx="307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ICECUBE Event 20 : 1140 </a:t>
            </a:r>
            <a:r>
              <a:rPr lang="en-US" dirty="0" err="1" smtClean="0"/>
              <a:t>TeV</a:t>
            </a:r>
            <a:r>
              <a:rPr lang="en-US" dirty="0" smtClean="0"/>
              <a:t> </a:t>
            </a:r>
            <a:r>
              <a:rPr lang="en-US" dirty="0" err="1" smtClean="0"/>
              <a:t>ν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594350" y="4511675"/>
            <a:ext cx="2832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PMTs in Antarctic ice, 1 km</a:t>
            </a:r>
            <a:r>
              <a:rPr lang="en-US" baseline="30000" dirty="0" smtClean="0"/>
              <a:t>3</a:t>
            </a:r>
            <a:endParaRPr lang="en-US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5177462" y="6219006"/>
            <a:ext cx="3786789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One day : p-N and N-N collisions ?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971828">
            <a:off x="7983545" y="5523468"/>
            <a:ext cx="1029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MUONS!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32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05-01 14.06.2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8"/>
          <a:stretch/>
        </p:blipFill>
        <p:spPr>
          <a:xfrm>
            <a:off x="0" y="748885"/>
            <a:ext cx="8613122" cy="55402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85516" y="6289176"/>
            <a:ext cx="6400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Forward charm can be measured more directly in SAS@LHC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98270" y="4493313"/>
            <a:ext cx="87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17</a:t>
            </a:r>
            <a:r>
              <a:rPr lang="en-US" dirty="0" smtClean="0"/>
              <a:t> </a:t>
            </a:r>
            <a:r>
              <a:rPr lang="en-US" dirty="0" err="1" smtClean="0"/>
              <a:t>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278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3014</TotalTime>
  <Words>4883</Words>
  <Application>Microsoft Macintosh PowerPoint</Application>
  <PresentationFormat>On-screen Show (4:3)</PresentationFormat>
  <Paragraphs>603</Paragraphs>
  <Slides>59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1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Fermilab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Albrow</dc:creator>
  <cp:lastModifiedBy>Julia  Coco</cp:lastModifiedBy>
  <cp:revision>152</cp:revision>
  <cp:lastPrinted>2015-10-12T15:15:34Z</cp:lastPrinted>
  <dcterms:created xsi:type="dcterms:W3CDTF">2015-09-22T12:50:48Z</dcterms:created>
  <dcterms:modified xsi:type="dcterms:W3CDTF">2015-11-09T20:30:58Z</dcterms:modified>
</cp:coreProperties>
</file>